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2" r:id="rId16"/>
    <p:sldId id="270" r:id="rId17"/>
    <p:sldId id="271"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E308EE-6645-41EA-AC7B-817E9BF7CD6B}" type="doc">
      <dgm:prSet loTypeId="urn:microsoft.com/office/officeart/2016/7/layout/VerticalSolidActionList" loCatId="List" qsTypeId="urn:microsoft.com/office/officeart/2005/8/quickstyle/simple1" qsCatId="simple" csTypeId="urn:microsoft.com/office/officeart/2005/8/colors/ColorSchemeForSuggestions" csCatId="other" phldr="1"/>
      <dgm:spPr/>
      <dgm:t>
        <a:bodyPr/>
        <a:lstStyle/>
        <a:p>
          <a:endParaRPr lang="en-US"/>
        </a:p>
      </dgm:t>
    </dgm:pt>
    <dgm:pt modelId="{028E4AA5-B9F0-4D26-A80D-4CF96B33C701}">
      <dgm:prSet custT="1"/>
      <dgm:spPr/>
      <dgm:t>
        <a:bodyPr/>
        <a:lstStyle/>
        <a:p>
          <a:r>
            <a:rPr lang="en-US" sz="3200" dirty="0"/>
            <a:t>Guidance</a:t>
          </a:r>
        </a:p>
      </dgm:t>
    </dgm:pt>
    <dgm:pt modelId="{EB891CFD-1361-4B73-AF3C-DA4DBC9927C4}" type="parTrans" cxnId="{AB816EBA-8B58-4928-AB19-1C2FD020B512}">
      <dgm:prSet/>
      <dgm:spPr/>
      <dgm:t>
        <a:bodyPr/>
        <a:lstStyle/>
        <a:p>
          <a:endParaRPr lang="en-US" sz="2400"/>
        </a:p>
      </dgm:t>
    </dgm:pt>
    <dgm:pt modelId="{1EA6A43B-1A03-4A55-8FF1-B992BA3599BC}" type="sibTrans" cxnId="{AB816EBA-8B58-4928-AB19-1C2FD020B512}">
      <dgm:prSet/>
      <dgm:spPr/>
      <dgm:t>
        <a:bodyPr/>
        <a:lstStyle/>
        <a:p>
          <a:endParaRPr lang="en-US" sz="2400"/>
        </a:p>
      </dgm:t>
    </dgm:pt>
    <dgm:pt modelId="{AEF76453-C17E-4DB4-B212-42809AE029C4}">
      <dgm:prSet custT="1"/>
      <dgm:spPr/>
      <dgm:t>
        <a:bodyPr/>
        <a:lstStyle/>
        <a:p>
          <a:r>
            <a:rPr lang="en-US" sz="2800"/>
            <a:t>Provide guidance on the development of the essay topic.</a:t>
          </a:r>
        </a:p>
      </dgm:t>
    </dgm:pt>
    <dgm:pt modelId="{A82D9FA0-66C8-46C7-8D4F-43C55B1D8A6A}" type="parTrans" cxnId="{A77DB97C-E3A6-4165-ADB5-61EDF7E052E3}">
      <dgm:prSet/>
      <dgm:spPr/>
      <dgm:t>
        <a:bodyPr/>
        <a:lstStyle/>
        <a:p>
          <a:endParaRPr lang="en-US" sz="2400"/>
        </a:p>
      </dgm:t>
    </dgm:pt>
    <dgm:pt modelId="{12F6DC92-DB33-47C1-B56D-4C7CC65FBE70}" type="sibTrans" cxnId="{A77DB97C-E3A6-4165-ADB5-61EDF7E052E3}">
      <dgm:prSet/>
      <dgm:spPr/>
      <dgm:t>
        <a:bodyPr/>
        <a:lstStyle/>
        <a:p>
          <a:endParaRPr lang="en-US" sz="2400"/>
        </a:p>
      </dgm:t>
    </dgm:pt>
    <dgm:pt modelId="{AA7345C0-FE12-43F3-89B1-8B73365893AE}">
      <dgm:prSet custT="1"/>
      <dgm:spPr/>
      <dgm:t>
        <a:bodyPr/>
        <a:lstStyle/>
        <a:p>
          <a:r>
            <a:rPr lang="en-US" sz="3200" dirty="0"/>
            <a:t>Discuss</a:t>
          </a:r>
        </a:p>
      </dgm:t>
    </dgm:pt>
    <dgm:pt modelId="{D376D7E9-5BB2-4525-A69C-99828A47CC46}" type="parTrans" cxnId="{C407A1B4-C6DF-4987-915A-85FA265D20EF}">
      <dgm:prSet/>
      <dgm:spPr/>
      <dgm:t>
        <a:bodyPr/>
        <a:lstStyle/>
        <a:p>
          <a:endParaRPr lang="en-US" sz="2400"/>
        </a:p>
      </dgm:t>
    </dgm:pt>
    <dgm:pt modelId="{FF4110B9-FEBF-476D-9D61-08C01E641753}" type="sibTrans" cxnId="{C407A1B4-C6DF-4987-915A-85FA265D20EF}">
      <dgm:prSet/>
      <dgm:spPr/>
      <dgm:t>
        <a:bodyPr/>
        <a:lstStyle/>
        <a:p>
          <a:endParaRPr lang="en-US" sz="2400"/>
        </a:p>
      </dgm:t>
    </dgm:pt>
    <dgm:pt modelId="{583F44CA-E249-4799-B930-959DC4CDFED4}">
      <dgm:prSet custT="1"/>
      <dgm:spPr/>
      <dgm:t>
        <a:bodyPr/>
        <a:lstStyle/>
        <a:p>
          <a:r>
            <a:rPr lang="en-US" sz="2800"/>
            <a:t>Discuss the connections between the supervised writing and the essay.</a:t>
          </a:r>
        </a:p>
      </dgm:t>
    </dgm:pt>
    <dgm:pt modelId="{385F50D9-D7CB-4657-8594-FA2AE322A0EF}" type="parTrans" cxnId="{66E1414B-59B5-4822-B02B-3EBE94A75B81}">
      <dgm:prSet/>
      <dgm:spPr/>
      <dgm:t>
        <a:bodyPr/>
        <a:lstStyle/>
        <a:p>
          <a:endParaRPr lang="en-US" sz="2400"/>
        </a:p>
      </dgm:t>
    </dgm:pt>
    <dgm:pt modelId="{3C7EF488-7468-44E8-91FA-EE1C9049335E}" type="sibTrans" cxnId="{66E1414B-59B5-4822-B02B-3EBE94A75B81}">
      <dgm:prSet/>
      <dgm:spPr/>
      <dgm:t>
        <a:bodyPr/>
        <a:lstStyle/>
        <a:p>
          <a:endParaRPr lang="en-US" sz="2400"/>
        </a:p>
      </dgm:t>
    </dgm:pt>
    <dgm:pt modelId="{64F60B9C-41C8-4E0C-92C0-D7F378E10478}">
      <dgm:prSet custT="1"/>
      <dgm:spPr/>
      <dgm:t>
        <a:bodyPr/>
        <a:lstStyle/>
        <a:p>
          <a:r>
            <a:rPr lang="en-US" sz="3200"/>
            <a:t>Ensure</a:t>
          </a:r>
        </a:p>
      </dgm:t>
    </dgm:pt>
    <dgm:pt modelId="{28A3717C-0C4A-4215-90A9-1B3023E56069}" type="parTrans" cxnId="{982E6F8B-FB0A-4452-BBA6-80DCC9312EFF}">
      <dgm:prSet/>
      <dgm:spPr/>
      <dgm:t>
        <a:bodyPr/>
        <a:lstStyle/>
        <a:p>
          <a:endParaRPr lang="en-US" sz="2400"/>
        </a:p>
      </dgm:t>
    </dgm:pt>
    <dgm:pt modelId="{A0138234-F06E-445A-9AA6-2A807B5C65F8}" type="sibTrans" cxnId="{982E6F8B-FB0A-4452-BBA6-80DCC9312EFF}">
      <dgm:prSet/>
      <dgm:spPr/>
      <dgm:t>
        <a:bodyPr/>
        <a:lstStyle/>
        <a:p>
          <a:endParaRPr lang="en-US" sz="2400"/>
        </a:p>
      </dgm:t>
    </dgm:pt>
    <dgm:pt modelId="{78AC99AF-6FCA-4FB0-A8A1-C04549FE399C}">
      <dgm:prSet custT="1"/>
      <dgm:spPr/>
      <dgm:t>
        <a:bodyPr/>
        <a:lstStyle/>
        <a:p>
          <a:r>
            <a:rPr lang="en-US" sz="2800"/>
            <a:t>Ensure that the topic is suitable to the length and the focus of the task.</a:t>
          </a:r>
        </a:p>
      </dgm:t>
    </dgm:pt>
    <dgm:pt modelId="{F539B64B-2069-4EDB-A45C-8D2AB964F9B6}" type="parTrans" cxnId="{B32EDF4C-8B46-405B-B7A7-BE36AC7270FE}">
      <dgm:prSet/>
      <dgm:spPr/>
      <dgm:t>
        <a:bodyPr/>
        <a:lstStyle/>
        <a:p>
          <a:endParaRPr lang="en-US" sz="2400"/>
        </a:p>
      </dgm:t>
    </dgm:pt>
    <dgm:pt modelId="{1D252395-C90E-4A36-92B7-7679F5595EF5}" type="sibTrans" cxnId="{B32EDF4C-8B46-405B-B7A7-BE36AC7270FE}">
      <dgm:prSet/>
      <dgm:spPr/>
      <dgm:t>
        <a:bodyPr/>
        <a:lstStyle/>
        <a:p>
          <a:endParaRPr lang="en-US" sz="2400"/>
        </a:p>
      </dgm:t>
    </dgm:pt>
    <dgm:pt modelId="{1E702C6A-0EA9-42DB-BED1-E78AD89BF7F8}">
      <dgm:prSet custT="1"/>
      <dgm:spPr/>
      <dgm:t>
        <a:bodyPr/>
        <a:lstStyle/>
        <a:p>
          <a:r>
            <a:rPr lang="en-US" sz="3200"/>
            <a:t>Read</a:t>
          </a:r>
        </a:p>
      </dgm:t>
    </dgm:pt>
    <dgm:pt modelId="{3746AAFB-263A-4577-B0A0-935325394FAF}" type="parTrans" cxnId="{17C04EB4-9C26-43A1-B40A-AF0A7AB74ACF}">
      <dgm:prSet/>
      <dgm:spPr/>
      <dgm:t>
        <a:bodyPr/>
        <a:lstStyle/>
        <a:p>
          <a:endParaRPr lang="en-US" sz="2400"/>
        </a:p>
      </dgm:t>
    </dgm:pt>
    <dgm:pt modelId="{B8F7321F-812A-4484-9ACD-5EC0E74CA57A}" type="sibTrans" cxnId="{17C04EB4-9C26-43A1-B40A-AF0A7AB74ACF}">
      <dgm:prSet/>
      <dgm:spPr/>
      <dgm:t>
        <a:bodyPr/>
        <a:lstStyle/>
        <a:p>
          <a:endParaRPr lang="en-US" sz="2400"/>
        </a:p>
      </dgm:t>
    </dgm:pt>
    <dgm:pt modelId="{5AA0AEFB-4E96-422E-8AF5-04CCACEE0B3C}">
      <dgm:prSet custT="1"/>
      <dgm:spPr/>
      <dgm:t>
        <a:bodyPr/>
        <a:lstStyle/>
        <a:p>
          <a:r>
            <a:rPr lang="en-US" sz="2800"/>
            <a:t>Read the &lt;first draft&gt; of the essay and provide feedback to you. (I cannot annotate or edit your draft.)</a:t>
          </a:r>
        </a:p>
      </dgm:t>
    </dgm:pt>
    <dgm:pt modelId="{2845BE6E-89A6-4A58-8F56-78B69B08DF0C}" type="parTrans" cxnId="{A322782E-AADF-4E3B-B2F3-A4B8150782FF}">
      <dgm:prSet/>
      <dgm:spPr/>
      <dgm:t>
        <a:bodyPr/>
        <a:lstStyle/>
        <a:p>
          <a:endParaRPr lang="en-US" sz="2400"/>
        </a:p>
      </dgm:t>
    </dgm:pt>
    <dgm:pt modelId="{4FE214B8-F488-4664-A7B6-430650FAB5BC}" type="sibTrans" cxnId="{A322782E-AADF-4E3B-B2F3-A4B8150782FF}">
      <dgm:prSet/>
      <dgm:spPr/>
      <dgm:t>
        <a:bodyPr/>
        <a:lstStyle/>
        <a:p>
          <a:endParaRPr lang="en-US" sz="2400"/>
        </a:p>
      </dgm:t>
    </dgm:pt>
    <dgm:pt modelId="{E8132B2D-E811-4EA4-9D9B-ADF939172739}" type="pres">
      <dgm:prSet presAssocID="{F1E308EE-6645-41EA-AC7B-817E9BF7CD6B}" presName="Name0" presStyleCnt="0">
        <dgm:presLayoutVars>
          <dgm:dir/>
          <dgm:animLvl val="lvl"/>
          <dgm:resizeHandles val="exact"/>
        </dgm:presLayoutVars>
      </dgm:prSet>
      <dgm:spPr/>
    </dgm:pt>
    <dgm:pt modelId="{2F53EEFA-EB34-4D49-9661-E20458198889}" type="pres">
      <dgm:prSet presAssocID="{028E4AA5-B9F0-4D26-A80D-4CF96B33C701}" presName="linNode" presStyleCnt="0"/>
      <dgm:spPr/>
    </dgm:pt>
    <dgm:pt modelId="{CBA393E1-122E-4EA4-9ED2-C75BC2452B89}" type="pres">
      <dgm:prSet presAssocID="{028E4AA5-B9F0-4D26-A80D-4CF96B33C701}" presName="parentText" presStyleLbl="alignNode1" presStyleIdx="0" presStyleCnt="4">
        <dgm:presLayoutVars>
          <dgm:chMax val="1"/>
          <dgm:bulletEnabled/>
        </dgm:presLayoutVars>
      </dgm:prSet>
      <dgm:spPr/>
    </dgm:pt>
    <dgm:pt modelId="{C17ECE82-22F2-4760-A025-634309EE9C0E}" type="pres">
      <dgm:prSet presAssocID="{028E4AA5-B9F0-4D26-A80D-4CF96B33C701}" presName="descendantText" presStyleLbl="alignAccFollowNode1" presStyleIdx="0" presStyleCnt="4">
        <dgm:presLayoutVars>
          <dgm:bulletEnabled/>
        </dgm:presLayoutVars>
      </dgm:prSet>
      <dgm:spPr/>
    </dgm:pt>
    <dgm:pt modelId="{F6086655-A129-4411-A654-4483E1514CE4}" type="pres">
      <dgm:prSet presAssocID="{1EA6A43B-1A03-4A55-8FF1-B992BA3599BC}" presName="sp" presStyleCnt="0"/>
      <dgm:spPr/>
    </dgm:pt>
    <dgm:pt modelId="{B79347B2-8D86-434A-A54D-DA7AF868975D}" type="pres">
      <dgm:prSet presAssocID="{AA7345C0-FE12-43F3-89B1-8B73365893AE}" presName="linNode" presStyleCnt="0"/>
      <dgm:spPr/>
    </dgm:pt>
    <dgm:pt modelId="{1839100F-766A-47C4-B2F9-C7B6313F1C9D}" type="pres">
      <dgm:prSet presAssocID="{AA7345C0-FE12-43F3-89B1-8B73365893AE}" presName="parentText" presStyleLbl="alignNode1" presStyleIdx="1" presStyleCnt="4">
        <dgm:presLayoutVars>
          <dgm:chMax val="1"/>
          <dgm:bulletEnabled/>
        </dgm:presLayoutVars>
      </dgm:prSet>
      <dgm:spPr/>
    </dgm:pt>
    <dgm:pt modelId="{A9D44A2A-6192-420C-B96F-C348E2CBCB72}" type="pres">
      <dgm:prSet presAssocID="{AA7345C0-FE12-43F3-89B1-8B73365893AE}" presName="descendantText" presStyleLbl="alignAccFollowNode1" presStyleIdx="1" presStyleCnt="4">
        <dgm:presLayoutVars>
          <dgm:bulletEnabled/>
        </dgm:presLayoutVars>
      </dgm:prSet>
      <dgm:spPr/>
    </dgm:pt>
    <dgm:pt modelId="{9021C208-9230-4069-BC49-5EFFCD4682A1}" type="pres">
      <dgm:prSet presAssocID="{FF4110B9-FEBF-476D-9D61-08C01E641753}" presName="sp" presStyleCnt="0"/>
      <dgm:spPr/>
    </dgm:pt>
    <dgm:pt modelId="{F1C95C58-DA99-40BB-806B-35AE3EB960A0}" type="pres">
      <dgm:prSet presAssocID="{64F60B9C-41C8-4E0C-92C0-D7F378E10478}" presName="linNode" presStyleCnt="0"/>
      <dgm:spPr/>
    </dgm:pt>
    <dgm:pt modelId="{29EAB6EA-2B1C-45D4-A2CC-D060050587B7}" type="pres">
      <dgm:prSet presAssocID="{64F60B9C-41C8-4E0C-92C0-D7F378E10478}" presName="parentText" presStyleLbl="alignNode1" presStyleIdx="2" presStyleCnt="4">
        <dgm:presLayoutVars>
          <dgm:chMax val="1"/>
          <dgm:bulletEnabled/>
        </dgm:presLayoutVars>
      </dgm:prSet>
      <dgm:spPr/>
    </dgm:pt>
    <dgm:pt modelId="{063BD80F-27E3-42E4-ACF0-E253B0715CE1}" type="pres">
      <dgm:prSet presAssocID="{64F60B9C-41C8-4E0C-92C0-D7F378E10478}" presName="descendantText" presStyleLbl="alignAccFollowNode1" presStyleIdx="2" presStyleCnt="4">
        <dgm:presLayoutVars>
          <dgm:bulletEnabled/>
        </dgm:presLayoutVars>
      </dgm:prSet>
      <dgm:spPr/>
    </dgm:pt>
    <dgm:pt modelId="{3138F78F-51BF-4913-B5E5-D512A3C972C4}" type="pres">
      <dgm:prSet presAssocID="{A0138234-F06E-445A-9AA6-2A807B5C65F8}" presName="sp" presStyleCnt="0"/>
      <dgm:spPr/>
    </dgm:pt>
    <dgm:pt modelId="{8FFAEBAA-4CCB-4869-8913-FF8B164CF8EB}" type="pres">
      <dgm:prSet presAssocID="{1E702C6A-0EA9-42DB-BED1-E78AD89BF7F8}" presName="linNode" presStyleCnt="0"/>
      <dgm:spPr/>
    </dgm:pt>
    <dgm:pt modelId="{3FE7DDAD-592C-4534-950B-59C5978923CD}" type="pres">
      <dgm:prSet presAssocID="{1E702C6A-0EA9-42DB-BED1-E78AD89BF7F8}" presName="parentText" presStyleLbl="alignNode1" presStyleIdx="3" presStyleCnt="4">
        <dgm:presLayoutVars>
          <dgm:chMax val="1"/>
          <dgm:bulletEnabled/>
        </dgm:presLayoutVars>
      </dgm:prSet>
      <dgm:spPr/>
    </dgm:pt>
    <dgm:pt modelId="{6389EA4C-4955-48D7-9045-032D4958673F}" type="pres">
      <dgm:prSet presAssocID="{1E702C6A-0EA9-42DB-BED1-E78AD89BF7F8}" presName="descendantText" presStyleLbl="alignAccFollowNode1" presStyleIdx="3" presStyleCnt="4">
        <dgm:presLayoutVars>
          <dgm:bulletEnabled/>
        </dgm:presLayoutVars>
      </dgm:prSet>
      <dgm:spPr/>
    </dgm:pt>
  </dgm:ptLst>
  <dgm:cxnLst>
    <dgm:cxn modelId="{A322782E-AADF-4E3B-B2F3-A4B8150782FF}" srcId="{1E702C6A-0EA9-42DB-BED1-E78AD89BF7F8}" destId="{5AA0AEFB-4E96-422E-8AF5-04CCACEE0B3C}" srcOrd="0" destOrd="0" parTransId="{2845BE6E-89A6-4A58-8F56-78B69B08DF0C}" sibTransId="{4FE214B8-F488-4664-A7B6-430650FAB5BC}"/>
    <dgm:cxn modelId="{E9BD2B5C-F617-4163-8026-908CA44C14E8}" type="presOf" srcId="{583F44CA-E249-4799-B930-959DC4CDFED4}" destId="{A9D44A2A-6192-420C-B96F-C348E2CBCB72}" srcOrd="0" destOrd="0" presId="urn:microsoft.com/office/officeart/2016/7/layout/VerticalSolidActionList"/>
    <dgm:cxn modelId="{7B385F5D-9A1A-430A-9F29-D7BC02A00E50}" type="presOf" srcId="{AEF76453-C17E-4DB4-B212-42809AE029C4}" destId="{C17ECE82-22F2-4760-A025-634309EE9C0E}" srcOrd="0" destOrd="0" presId="urn:microsoft.com/office/officeart/2016/7/layout/VerticalSolidActionList"/>
    <dgm:cxn modelId="{A8628244-0E1B-472D-A3F9-017F50F1BDBC}" type="presOf" srcId="{AA7345C0-FE12-43F3-89B1-8B73365893AE}" destId="{1839100F-766A-47C4-B2F9-C7B6313F1C9D}" srcOrd="0" destOrd="0" presId="urn:microsoft.com/office/officeart/2016/7/layout/VerticalSolidActionList"/>
    <dgm:cxn modelId="{66E1414B-59B5-4822-B02B-3EBE94A75B81}" srcId="{AA7345C0-FE12-43F3-89B1-8B73365893AE}" destId="{583F44CA-E249-4799-B930-959DC4CDFED4}" srcOrd="0" destOrd="0" parTransId="{385F50D9-D7CB-4657-8594-FA2AE322A0EF}" sibTransId="{3C7EF488-7468-44E8-91FA-EE1C9049335E}"/>
    <dgm:cxn modelId="{B32EDF4C-8B46-405B-B7A7-BE36AC7270FE}" srcId="{64F60B9C-41C8-4E0C-92C0-D7F378E10478}" destId="{78AC99AF-6FCA-4FB0-A8A1-C04549FE399C}" srcOrd="0" destOrd="0" parTransId="{F539B64B-2069-4EDB-A45C-8D2AB964F9B6}" sibTransId="{1D252395-C90E-4A36-92B7-7679F5595EF5}"/>
    <dgm:cxn modelId="{A77DB97C-E3A6-4165-ADB5-61EDF7E052E3}" srcId="{028E4AA5-B9F0-4D26-A80D-4CF96B33C701}" destId="{AEF76453-C17E-4DB4-B212-42809AE029C4}" srcOrd="0" destOrd="0" parTransId="{A82D9FA0-66C8-46C7-8D4F-43C55B1D8A6A}" sibTransId="{12F6DC92-DB33-47C1-B56D-4C7CC65FBE70}"/>
    <dgm:cxn modelId="{982E6F8B-FB0A-4452-BBA6-80DCC9312EFF}" srcId="{F1E308EE-6645-41EA-AC7B-817E9BF7CD6B}" destId="{64F60B9C-41C8-4E0C-92C0-D7F378E10478}" srcOrd="2" destOrd="0" parTransId="{28A3717C-0C4A-4215-90A9-1B3023E56069}" sibTransId="{A0138234-F06E-445A-9AA6-2A807B5C65F8}"/>
    <dgm:cxn modelId="{9CD9A294-4A5C-4837-8AD5-722D85CDC311}" type="presOf" srcId="{F1E308EE-6645-41EA-AC7B-817E9BF7CD6B}" destId="{E8132B2D-E811-4EA4-9D9B-ADF939172739}" srcOrd="0" destOrd="0" presId="urn:microsoft.com/office/officeart/2016/7/layout/VerticalSolidActionList"/>
    <dgm:cxn modelId="{2101469B-F24C-481C-8D0C-5445AE0BD2B0}" type="presOf" srcId="{1E702C6A-0EA9-42DB-BED1-E78AD89BF7F8}" destId="{3FE7DDAD-592C-4534-950B-59C5978923CD}" srcOrd="0" destOrd="0" presId="urn:microsoft.com/office/officeart/2016/7/layout/VerticalSolidActionList"/>
    <dgm:cxn modelId="{17C04EB4-9C26-43A1-B40A-AF0A7AB74ACF}" srcId="{F1E308EE-6645-41EA-AC7B-817E9BF7CD6B}" destId="{1E702C6A-0EA9-42DB-BED1-E78AD89BF7F8}" srcOrd="3" destOrd="0" parTransId="{3746AAFB-263A-4577-B0A0-935325394FAF}" sibTransId="{B8F7321F-812A-4484-9ACD-5EC0E74CA57A}"/>
    <dgm:cxn modelId="{C407A1B4-C6DF-4987-915A-85FA265D20EF}" srcId="{F1E308EE-6645-41EA-AC7B-817E9BF7CD6B}" destId="{AA7345C0-FE12-43F3-89B1-8B73365893AE}" srcOrd="1" destOrd="0" parTransId="{D376D7E9-5BB2-4525-A69C-99828A47CC46}" sibTransId="{FF4110B9-FEBF-476D-9D61-08C01E641753}"/>
    <dgm:cxn modelId="{AB816EBA-8B58-4928-AB19-1C2FD020B512}" srcId="{F1E308EE-6645-41EA-AC7B-817E9BF7CD6B}" destId="{028E4AA5-B9F0-4D26-A80D-4CF96B33C701}" srcOrd="0" destOrd="0" parTransId="{EB891CFD-1361-4B73-AF3C-DA4DBC9927C4}" sibTransId="{1EA6A43B-1A03-4A55-8FF1-B992BA3599BC}"/>
    <dgm:cxn modelId="{E88E3EBB-7922-4FE6-A588-AD6A54E7C806}" type="presOf" srcId="{78AC99AF-6FCA-4FB0-A8A1-C04549FE399C}" destId="{063BD80F-27E3-42E4-ACF0-E253B0715CE1}" srcOrd="0" destOrd="0" presId="urn:microsoft.com/office/officeart/2016/7/layout/VerticalSolidActionList"/>
    <dgm:cxn modelId="{B3D886DE-EB2B-4E90-8ED0-33F02EDA916A}" type="presOf" srcId="{64F60B9C-41C8-4E0C-92C0-D7F378E10478}" destId="{29EAB6EA-2B1C-45D4-A2CC-D060050587B7}" srcOrd="0" destOrd="0" presId="urn:microsoft.com/office/officeart/2016/7/layout/VerticalSolidActionList"/>
    <dgm:cxn modelId="{FA33EDE6-B3F6-4436-819D-1B93743E1F50}" type="presOf" srcId="{5AA0AEFB-4E96-422E-8AF5-04CCACEE0B3C}" destId="{6389EA4C-4955-48D7-9045-032D4958673F}" srcOrd="0" destOrd="0" presId="urn:microsoft.com/office/officeart/2016/7/layout/VerticalSolidActionList"/>
    <dgm:cxn modelId="{5252E5F0-741C-4B16-9E05-05DFD1F2EFF5}" type="presOf" srcId="{028E4AA5-B9F0-4D26-A80D-4CF96B33C701}" destId="{CBA393E1-122E-4EA4-9ED2-C75BC2452B89}" srcOrd="0" destOrd="0" presId="urn:microsoft.com/office/officeart/2016/7/layout/VerticalSolidActionList"/>
    <dgm:cxn modelId="{D434D9DB-14B0-45AE-8876-5F0294C409A0}" type="presParOf" srcId="{E8132B2D-E811-4EA4-9D9B-ADF939172739}" destId="{2F53EEFA-EB34-4D49-9661-E20458198889}" srcOrd="0" destOrd="0" presId="urn:microsoft.com/office/officeart/2016/7/layout/VerticalSolidActionList"/>
    <dgm:cxn modelId="{B1BBE5C5-DD7C-400E-9D3B-52FD472C4925}" type="presParOf" srcId="{2F53EEFA-EB34-4D49-9661-E20458198889}" destId="{CBA393E1-122E-4EA4-9ED2-C75BC2452B89}" srcOrd="0" destOrd="0" presId="urn:microsoft.com/office/officeart/2016/7/layout/VerticalSolidActionList"/>
    <dgm:cxn modelId="{A6FA2A2E-8055-4C74-9928-657E230CA639}" type="presParOf" srcId="{2F53EEFA-EB34-4D49-9661-E20458198889}" destId="{C17ECE82-22F2-4760-A025-634309EE9C0E}" srcOrd="1" destOrd="0" presId="urn:microsoft.com/office/officeart/2016/7/layout/VerticalSolidActionList"/>
    <dgm:cxn modelId="{2E7A8221-C985-4F58-BE05-A1FDD4406996}" type="presParOf" srcId="{E8132B2D-E811-4EA4-9D9B-ADF939172739}" destId="{F6086655-A129-4411-A654-4483E1514CE4}" srcOrd="1" destOrd="0" presId="urn:microsoft.com/office/officeart/2016/7/layout/VerticalSolidActionList"/>
    <dgm:cxn modelId="{36E07502-6682-4A4F-B899-F193377D46BF}" type="presParOf" srcId="{E8132B2D-E811-4EA4-9D9B-ADF939172739}" destId="{B79347B2-8D86-434A-A54D-DA7AF868975D}" srcOrd="2" destOrd="0" presId="urn:microsoft.com/office/officeart/2016/7/layout/VerticalSolidActionList"/>
    <dgm:cxn modelId="{6463F351-BB32-43A2-9A3F-B78E75DB7A4E}" type="presParOf" srcId="{B79347B2-8D86-434A-A54D-DA7AF868975D}" destId="{1839100F-766A-47C4-B2F9-C7B6313F1C9D}" srcOrd="0" destOrd="0" presId="urn:microsoft.com/office/officeart/2016/7/layout/VerticalSolidActionList"/>
    <dgm:cxn modelId="{42AD91EF-FF30-4B59-896A-CEBC8D30A719}" type="presParOf" srcId="{B79347B2-8D86-434A-A54D-DA7AF868975D}" destId="{A9D44A2A-6192-420C-B96F-C348E2CBCB72}" srcOrd="1" destOrd="0" presId="urn:microsoft.com/office/officeart/2016/7/layout/VerticalSolidActionList"/>
    <dgm:cxn modelId="{F5267359-7461-4CFD-8001-9F42E5001093}" type="presParOf" srcId="{E8132B2D-E811-4EA4-9D9B-ADF939172739}" destId="{9021C208-9230-4069-BC49-5EFFCD4682A1}" srcOrd="3" destOrd="0" presId="urn:microsoft.com/office/officeart/2016/7/layout/VerticalSolidActionList"/>
    <dgm:cxn modelId="{7B72F39A-1020-4D61-A349-A8334B20341B}" type="presParOf" srcId="{E8132B2D-E811-4EA4-9D9B-ADF939172739}" destId="{F1C95C58-DA99-40BB-806B-35AE3EB960A0}" srcOrd="4" destOrd="0" presId="urn:microsoft.com/office/officeart/2016/7/layout/VerticalSolidActionList"/>
    <dgm:cxn modelId="{098965E8-FEE7-430C-ABF4-50B39B0D4D72}" type="presParOf" srcId="{F1C95C58-DA99-40BB-806B-35AE3EB960A0}" destId="{29EAB6EA-2B1C-45D4-A2CC-D060050587B7}" srcOrd="0" destOrd="0" presId="urn:microsoft.com/office/officeart/2016/7/layout/VerticalSolidActionList"/>
    <dgm:cxn modelId="{0B11D22E-07A4-4DED-8D83-C109623BCC3F}" type="presParOf" srcId="{F1C95C58-DA99-40BB-806B-35AE3EB960A0}" destId="{063BD80F-27E3-42E4-ACF0-E253B0715CE1}" srcOrd="1" destOrd="0" presId="urn:microsoft.com/office/officeart/2016/7/layout/VerticalSolidActionList"/>
    <dgm:cxn modelId="{C2CE4885-FB51-4F0F-84FA-EE81BA478622}" type="presParOf" srcId="{E8132B2D-E811-4EA4-9D9B-ADF939172739}" destId="{3138F78F-51BF-4913-B5E5-D512A3C972C4}" srcOrd="5" destOrd="0" presId="urn:microsoft.com/office/officeart/2016/7/layout/VerticalSolidActionList"/>
    <dgm:cxn modelId="{286FCA1E-90B2-4111-A56B-C1A0A56E4FE7}" type="presParOf" srcId="{E8132B2D-E811-4EA4-9D9B-ADF939172739}" destId="{8FFAEBAA-4CCB-4869-8913-FF8B164CF8EB}" srcOrd="6" destOrd="0" presId="urn:microsoft.com/office/officeart/2016/7/layout/VerticalSolidActionList"/>
    <dgm:cxn modelId="{31DEF319-C2A3-44FB-87B0-B3DB72656C03}" type="presParOf" srcId="{8FFAEBAA-4CCB-4869-8913-FF8B164CF8EB}" destId="{3FE7DDAD-592C-4534-950B-59C5978923CD}" srcOrd="0" destOrd="0" presId="urn:microsoft.com/office/officeart/2016/7/layout/VerticalSolidActionList"/>
    <dgm:cxn modelId="{72626BAD-383B-473A-B036-3A3C3CD0816D}" type="presParOf" srcId="{8FFAEBAA-4CCB-4869-8913-FF8B164CF8EB}" destId="{6389EA4C-4955-48D7-9045-032D4958673F}"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CE82-22F2-4760-A025-634309EE9C0E}">
      <dsp:nvSpPr>
        <dsp:cNvPr id="0" name=""/>
        <dsp:cNvSpPr/>
      </dsp:nvSpPr>
      <dsp:spPr>
        <a:xfrm>
          <a:off x="1980703" y="2213"/>
          <a:ext cx="7922812" cy="11468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725" tIns="291291" rIns="153725" bIns="291291" numCol="1" spcCol="1270" anchor="ctr" anchorCtr="0">
          <a:noAutofit/>
        </a:bodyPr>
        <a:lstStyle/>
        <a:p>
          <a:pPr marL="0" lvl="0" indent="0" algn="l" defTabSz="1244600">
            <a:lnSpc>
              <a:spcPct val="90000"/>
            </a:lnSpc>
            <a:spcBef>
              <a:spcPct val="0"/>
            </a:spcBef>
            <a:spcAft>
              <a:spcPct val="35000"/>
            </a:spcAft>
            <a:buNone/>
          </a:pPr>
          <a:r>
            <a:rPr lang="en-US" sz="2800" kern="1200"/>
            <a:t>Provide guidance on the development of the essay topic.</a:t>
          </a:r>
        </a:p>
      </dsp:txBody>
      <dsp:txXfrm>
        <a:off x="1980703" y="2213"/>
        <a:ext cx="7922812" cy="1146816"/>
      </dsp:txXfrm>
    </dsp:sp>
    <dsp:sp modelId="{CBA393E1-122E-4EA4-9ED2-C75BC2452B89}">
      <dsp:nvSpPr>
        <dsp:cNvPr id="0" name=""/>
        <dsp:cNvSpPr/>
      </dsp:nvSpPr>
      <dsp:spPr>
        <a:xfrm>
          <a:off x="0" y="2213"/>
          <a:ext cx="1980703" cy="11468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12" tIns="113280" rIns="104812" bIns="113280" numCol="1" spcCol="1270" anchor="ctr" anchorCtr="0">
          <a:noAutofit/>
        </a:bodyPr>
        <a:lstStyle/>
        <a:p>
          <a:pPr marL="0" lvl="0" indent="0" algn="ctr" defTabSz="1422400">
            <a:lnSpc>
              <a:spcPct val="90000"/>
            </a:lnSpc>
            <a:spcBef>
              <a:spcPct val="0"/>
            </a:spcBef>
            <a:spcAft>
              <a:spcPct val="35000"/>
            </a:spcAft>
            <a:buNone/>
          </a:pPr>
          <a:r>
            <a:rPr lang="en-US" sz="3200" kern="1200" dirty="0"/>
            <a:t>Guidance</a:t>
          </a:r>
        </a:p>
      </dsp:txBody>
      <dsp:txXfrm>
        <a:off x="0" y="2213"/>
        <a:ext cx="1980703" cy="1146816"/>
      </dsp:txXfrm>
    </dsp:sp>
    <dsp:sp modelId="{A9D44A2A-6192-420C-B96F-C348E2CBCB72}">
      <dsp:nvSpPr>
        <dsp:cNvPr id="0" name=""/>
        <dsp:cNvSpPr/>
      </dsp:nvSpPr>
      <dsp:spPr>
        <a:xfrm>
          <a:off x="1980703" y="1217838"/>
          <a:ext cx="7922812" cy="11468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725" tIns="291291" rIns="153725" bIns="291291" numCol="1" spcCol="1270" anchor="ctr" anchorCtr="0">
          <a:noAutofit/>
        </a:bodyPr>
        <a:lstStyle/>
        <a:p>
          <a:pPr marL="0" lvl="0" indent="0" algn="l" defTabSz="1244600">
            <a:lnSpc>
              <a:spcPct val="90000"/>
            </a:lnSpc>
            <a:spcBef>
              <a:spcPct val="0"/>
            </a:spcBef>
            <a:spcAft>
              <a:spcPct val="35000"/>
            </a:spcAft>
            <a:buNone/>
          </a:pPr>
          <a:r>
            <a:rPr lang="en-US" sz="2800" kern="1200"/>
            <a:t>Discuss the connections between the supervised writing and the essay.</a:t>
          </a:r>
        </a:p>
      </dsp:txBody>
      <dsp:txXfrm>
        <a:off x="1980703" y="1217838"/>
        <a:ext cx="7922812" cy="1146816"/>
      </dsp:txXfrm>
    </dsp:sp>
    <dsp:sp modelId="{1839100F-766A-47C4-B2F9-C7B6313F1C9D}">
      <dsp:nvSpPr>
        <dsp:cNvPr id="0" name=""/>
        <dsp:cNvSpPr/>
      </dsp:nvSpPr>
      <dsp:spPr>
        <a:xfrm>
          <a:off x="0" y="1217838"/>
          <a:ext cx="1980703" cy="11468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12" tIns="113280" rIns="104812" bIns="113280" numCol="1" spcCol="1270" anchor="ctr" anchorCtr="0">
          <a:noAutofit/>
        </a:bodyPr>
        <a:lstStyle/>
        <a:p>
          <a:pPr marL="0" lvl="0" indent="0" algn="ctr" defTabSz="1422400">
            <a:lnSpc>
              <a:spcPct val="90000"/>
            </a:lnSpc>
            <a:spcBef>
              <a:spcPct val="0"/>
            </a:spcBef>
            <a:spcAft>
              <a:spcPct val="35000"/>
            </a:spcAft>
            <a:buNone/>
          </a:pPr>
          <a:r>
            <a:rPr lang="en-US" sz="3200" kern="1200" dirty="0"/>
            <a:t>Discuss</a:t>
          </a:r>
        </a:p>
      </dsp:txBody>
      <dsp:txXfrm>
        <a:off x="0" y="1217838"/>
        <a:ext cx="1980703" cy="1146816"/>
      </dsp:txXfrm>
    </dsp:sp>
    <dsp:sp modelId="{063BD80F-27E3-42E4-ACF0-E253B0715CE1}">
      <dsp:nvSpPr>
        <dsp:cNvPr id="0" name=""/>
        <dsp:cNvSpPr/>
      </dsp:nvSpPr>
      <dsp:spPr>
        <a:xfrm>
          <a:off x="1980703" y="2433463"/>
          <a:ext cx="7922812" cy="11468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725" tIns="291291" rIns="153725" bIns="291291" numCol="1" spcCol="1270" anchor="ctr" anchorCtr="0">
          <a:noAutofit/>
        </a:bodyPr>
        <a:lstStyle/>
        <a:p>
          <a:pPr marL="0" lvl="0" indent="0" algn="l" defTabSz="1244600">
            <a:lnSpc>
              <a:spcPct val="90000"/>
            </a:lnSpc>
            <a:spcBef>
              <a:spcPct val="0"/>
            </a:spcBef>
            <a:spcAft>
              <a:spcPct val="35000"/>
            </a:spcAft>
            <a:buNone/>
          </a:pPr>
          <a:r>
            <a:rPr lang="en-US" sz="2800" kern="1200"/>
            <a:t>Ensure that the topic is suitable to the length and the focus of the task.</a:t>
          </a:r>
        </a:p>
      </dsp:txBody>
      <dsp:txXfrm>
        <a:off x="1980703" y="2433463"/>
        <a:ext cx="7922812" cy="1146816"/>
      </dsp:txXfrm>
    </dsp:sp>
    <dsp:sp modelId="{29EAB6EA-2B1C-45D4-A2CC-D060050587B7}">
      <dsp:nvSpPr>
        <dsp:cNvPr id="0" name=""/>
        <dsp:cNvSpPr/>
      </dsp:nvSpPr>
      <dsp:spPr>
        <a:xfrm>
          <a:off x="0" y="2433463"/>
          <a:ext cx="1980703" cy="11468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12" tIns="113280" rIns="104812" bIns="113280" numCol="1" spcCol="1270" anchor="ctr" anchorCtr="0">
          <a:noAutofit/>
        </a:bodyPr>
        <a:lstStyle/>
        <a:p>
          <a:pPr marL="0" lvl="0" indent="0" algn="ctr" defTabSz="1422400">
            <a:lnSpc>
              <a:spcPct val="90000"/>
            </a:lnSpc>
            <a:spcBef>
              <a:spcPct val="0"/>
            </a:spcBef>
            <a:spcAft>
              <a:spcPct val="35000"/>
            </a:spcAft>
            <a:buNone/>
          </a:pPr>
          <a:r>
            <a:rPr lang="en-US" sz="3200" kern="1200"/>
            <a:t>Ensure</a:t>
          </a:r>
        </a:p>
      </dsp:txBody>
      <dsp:txXfrm>
        <a:off x="0" y="2433463"/>
        <a:ext cx="1980703" cy="1146816"/>
      </dsp:txXfrm>
    </dsp:sp>
    <dsp:sp modelId="{6389EA4C-4955-48D7-9045-032D4958673F}">
      <dsp:nvSpPr>
        <dsp:cNvPr id="0" name=""/>
        <dsp:cNvSpPr/>
      </dsp:nvSpPr>
      <dsp:spPr>
        <a:xfrm>
          <a:off x="1980703" y="3649088"/>
          <a:ext cx="7922812" cy="11468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725" tIns="291291" rIns="153725" bIns="291291" numCol="1" spcCol="1270" anchor="ctr" anchorCtr="0">
          <a:noAutofit/>
        </a:bodyPr>
        <a:lstStyle/>
        <a:p>
          <a:pPr marL="0" lvl="0" indent="0" algn="l" defTabSz="1244600">
            <a:lnSpc>
              <a:spcPct val="90000"/>
            </a:lnSpc>
            <a:spcBef>
              <a:spcPct val="0"/>
            </a:spcBef>
            <a:spcAft>
              <a:spcPct val="35000"/>
            </a:spcAft>
            <a:buNone/>
          </a:pPr>
          <a:r>
            <a:rPr lang="en-US" sz="2800" kern="1200"/>
            <a:t>Read the &lt;first draft&gt; of the essay and provide feedback to you. (I cannot annotate or edit your draft.)</a:t>
          </a:r>
        </a:p>
      </dsp:txBody>
      <dsp:txXfrm>
        <a:off x="1980703" y="3649088"/>
        <a:ext cx="7922812" cy="1146816"/>
      </dsp:txXfrm>
    </dsp:sp>
    <dsp:sp modelId="{3FE7DDAD-592C-4534-950B-59C5978923CD}">
      <dsp:nvSpPr>
        <dsp:cNvPr id="0" name=""/>
        <dsp:cNvSpPr/>
      </dsp:nvSpPr>
      <dsp:spPr>
        <a:xfrm>
          <a:off x="0" y="3649088"/>
          <a:ext cx="1980703" cy="11468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12" tIns="113280" rIns="104812" bIns="113280" numCol="1" spcCol="1270" anchor="ctr" anchorCtr="0">
          <a:noAutofit/>
        </a:bodyPr>
        <a:lstStyle/>
        <a:p>
          <a:pPr marL="0" lvl="0" indent="0" algn="ctr" defTabSz="1422400">
            <a:lnSpc>
              <a:spcPct val="90000"/>
            </a:lnSpc>
            <a:spcBef>
              <a:spcPct val="0"/>
            </a:spcBef>
            <a:spcAft>
              <a:spcPct val="35000"/>
            </a:spcAft>
            <a:buNone/>
          </a:pPr>
          <a:r>
            <a:rPr lang="en-US" sz="3200" kern="1200"/>
            <a:t>Read</a:t>
          </a:r>
        </a:p>
      </dsp:txBody>
      <dsp:txXfrm>
        <a:off x="0" y="3649088"/>
        <a:ext cx="1980703" cy="114681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5/18/2017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5/18/2017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5/18/2017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5/18/2017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5/18/2017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5/18/2017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5/18/2017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000" dirty="0"/>
              <a:t>Works in Translation Written Assignment</a:t>
            </a:r>
          </a:p>
        </p:txBody>
      </p:sp>
      <p:sp>
        <p:nvSpPr>
          <p:cNvPr id="3" name="Subtitle 2"/>
          <p:cNvSpPr>
            <a:spLocks noGrp="1"/>
          </p:cNvSpPr>
          <p:nvPr>
            <p:ph type="subTitle" idx="1"/>
          </p:nvPr>
        </p:nvSpPr>
        <p:spPr/>
        <p:txBody>
          <a:bodyPr/>
          <a:lstStyle/>
          <a:p>
            <a:r>
              <a:rPr lang="en-US" dirty="0"/>
              <a:t>All the Nuts &amp; Bolts</a:t>
            </a:r>
          </a:p>
        </p:txBody>
      </p:sp>
    </p:spTree>
    <p:extLst>
      <p:ext uri="{BB962C8B-B14F-4D97-AF65-F5344CB8AC3E}">
        <p14:creationId xmlns:p14="http://schemas.microsoft.com/office/powerpoint/2010/main" val="370628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956" r="47931"/>
          <a:stretch/>
        </p:blipFill>
        <p:spPr>
          <a:xfrm>
            <a:off x="3344" y="10"/>
            <a:ext cx="4646726"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4970108" y="168748"/>
            <a:ext cx="6730277" cy="1609344"/>
          </a:xfrm>
          <a:ln>
            <a:noFill/>
          </a:ln>
        </p:spPr>
        <p:txBody>
          <a:bodyPr>
            <a:normAutofit/>
          </a:bodyPr>
          <a:lstStyle/>
          <a:p>
            <a:pPr algn="ctr"/>
            <a:r>
              <a:rPr lang="en-US" sz="4400" dirty="0"/>
              <a:t>Regarding Pet Peeves of the IB gods:</a:t>
            </a:r>
          </a:p>
        </p:txBody>
      </p:sp>
      <p:sp>
        <p:nvSpPr>
          <p:cNvPr id="3" name="Content Placeholder 2"/>
          <p:cNvSpPr>
            <a:spLocks noGrp="1"/>
          </p:cNvSpPr>
          <p:nvPr>
            <p:ph idx="1"/>
          </p:nvPr>
        </p:nvSpPr>
        <p:spPr>
          <a:xfrm>
            <a:off x="4970108" y="1778092"/>
            <a:ext cx="7221891" cy="4050792"/>
          </a:xfrm>
        </p:spPr>
        <p:txBody>
          <a:bodyPr>
            <a:noAutofit/>
          </a:bodyPr>
          <a:lstStyle/>
          <a:p>
            <a:r>
              <a:rPr lang="en-US" sz="2400" dirty="0"/>
              <a:t>“ Increasingly candidates from some </a:t>
            </a:r>
            <a:r>
              <a:rPr lang="en-US" sz="2400" dirty="0" err="1"/>
              <a:t>centres</a:t>
            </a:r>
            <a:r>
              <a:rPr lang="en-US" sz="2400" dirty="0"/>
              <a:t> describe characters from older literature using modern popular psychological terms. Aeschylus was not setting out to show that Medea was a dysfunctional mother and nor was Kafka suggesting that Gregor was seeking closure when he dies. Candidates seem to love using biographical information and relating it to a text. At times this may be relevant but often it is a distraction that hinders the proper understanding of a work.”</a:t>
            </a:r>
          </a:p>
          <a:p>
            <a:r>
              <a:rPr lang="en-US" sz="2400" dirty="0"/>
              <a:t>[In other words, do not use modern phrases for a work that was written in a different time in history!]</a:t>
            </a:r>
          </a:p>
        </p:txBody>
      </p:sp>
    </p:spTree>
    <p:extLst>
      <p:ext uri="{BB962C8B-B14F-4D97-AF65-F5344CB8AC3E}">
        <p14:creationId xmlns:p14="http://schemas.microsoft.com/office/powerpoint/2010/main" val="18423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501468" cy="1609344"/>
          </a:xfrm>
        </p:spPr>
        <p:txBody>
          <a:bodyPr/>
          <a:lstStyle/>
          <a:p>
            <a:r>
              <a:rPr lang="en-US" dirty="0"/>
              <a:t>No biographical interpretation:</a:t>
            </a:r>
          </a:p>
        </p:txBody>
      </p:sp>
      <p:sp>
        <p:nvSpPr>
          <p:cNvPr id="3" name="Content Placeholder 2"/>
          <p:cNvSpPr>
            <a:spLocks noGrp="1"/>
          </p:cNvSpPr>
          <p:nvPr>
            <p:ph idx="1"/>
          </p:nvPr>
        </p:nvSpPr>
        <p:spPr/>
        <p:txBody>
          <a:bodyPr>
            <a:normAutofit/>
          </a:bodyPr>
          <a:lstStyle/>
          <a:p>
            <a:r>
              <a:rPr lang="en-US" sz="2800" dirty="0"/>
              <a:t>“…turning Gregor into a cockroach is not necessarily a consequence of Kafka’s relation to his father.  </a:t>
            </a:r>
          </a:p>
          <a:p>
            <a:r>
              <a:rPr lang="en-US" sz="2800" dirty="0"/>
              <a:t>Inclinations in this direction are common at this level, but candidates should be told how shaky their arguments in this vein are likely to be without the substantial research such an approach requires.”</a:t>
            </a:r>
          </a:p>
          <a:p>
            <a:endParaRPr lang="en-US" sz="2800" dirty="0"/>
          </a:p>
          <a:p>
            <a:r>
              <a:rPr lang="en-US" sz="2800" dirty="0"/>
              <a:t>Saying Mrs. Linde is Ibsen’s mother-in-law would be an example of this for our texts.</a:t>
            </a:r>
          </a:p>
        </p:txBody>
      </p:sp>
    </p:spTree>
    <p:extLst>
      <p:ext uri="{BB962C8B-B14F-4D97-AF65-F5344CB8AC3E}">
        <p14:creationId xmlns:p14="http://schemas.microsoft.com/office/powerpoint/2010/main" val="249606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5"/>
          <a:stretch>
            <a:fillRect/>
          </a:stretch>
        </p:blipFill>
        <p:spPr>
          <a:xfrm>
            <a:off x="633999" y="877900"/>
            <a:ext cx="5112461" cy="5112461"/>
          </a:xfrm>
          <a:prstGeom prst="rect">
            <a:avLst/>
          </a:prstGeom>
        </p:spPr>
      </p:pic>
      <p:sp>
        <p:nvSpPr>
          <p:cNvPr id="2" name="Title 1"/>
          <p:cNvSpPr>
            <a:spLocks noGrp="1"/>
          </p:cNvSpPr>
          <p:nvPr>
            <p:ph type="title"/>
          </p:nvPr>
        </p:nvSpPr>
        <p:spPr>
          <a:xfrm>
            <a:off x="6400800" y="484632"/>
            <a:ext cx="5299586" cy="1609344"/>
          </a:xfrm>
          <a:ln>
            <a:noFill/>
          </a:ln>
        </p:spPr>
        <p:txBody>
          <a:bodyPr>
            <a:normAutofit/>
          </a:bodyPr>
          <a:lstStyle/>
          <a:p>
            <a:r>
              <a:rPr lang="en-US" sz="4000"/>
              <a:t>Address the issue of translation:</a:t>
            </a:r>
          </a:p>
        </p:txBody>
      </p:sp>
      <p:sp>
        <p:nvSpPr>
          <p:cNvPr id="3" name="Content Placeholder 2"/>
          <p:cNvSpPr>
            <a:spLocks noGrp="1"/>
          </p:cNvSpPr>
          <p:nvPr>
            <p:ph idx="1"/>
          </p:nvPr>
        </p:nvSpPr>
        <p:spPr>
          <a:xfrm>
            <a:off x="6400799" y="2121408"/>
            <a:ext cx="5299585" cy="4050792"/>
          </a:xfrm>
        </p:spPr>
        <p:txBody>
          <a:bodyPr>
            <a:normAutofit/>
          </a:bodyPr>
          <a:lstStyle/>
          <a:p>
            <a:r>
              <a:rPr lang="en-US" sz="3200" dirty="0"/>
              <a:t>“Do address the issue of translation, and which elements in a work are likely to be less convincing when they are matters, such as aural features [auditory imagery], very much affected by this reality.”</a:t>
            </a:r>
          </a:p>
        </p:txBody>
      </p:sp>
    </p:spTree>
    <p:extLst>
      <p:ext uri="{BB962C8B-B14F-4D97-AF65-F5344CB8AC3E}">
        <p14:creationId xmlns:p14="http://schemas.microsoft.com/office/powerpoint/2010/main" val="64854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85083"/>
          <a:stretch/>
        </p:blipFill>
        <p:spPr>
          <a:xfrm>
            <a:off x="6743007" y="1822080"/>
            <a:ext cx="5767975" cy="372133"/>
          </a:xfrm>
          <a:prstGeom prst="rect">
            <a:avLst/>
          </a:prstGeom>
        </p:spPr>
      </p:pic>
      <p:sp>
        <p:nvSpPr>
          <p:cNvPr id="2" name="Title 1"/>
          <p:cNvSpPr>
            <a:spLocks noGrp="1"/>
          </p:cNvSpPr>
          <p:nvPr>
            <p:ph type="title"/>
          </p:nvPr>
        </p:nvSpPr>
        <p:spPr>
          <a:xfrm>
            <a:off x="1069848" y="91163"/>
            <a:ext cx="10058400" cy="1609344"/>
          </a:xfrm>
        </p:spPr>
        <p:txBody>
          <a:bodyPr>
            <a:normAutofit/>
          </a:bodyPr>
          <a:lstStyle/>
          <a:p>
            <a:pPr algn="ctr"/>
            <a:r>
              <a:rPr lang="en-US" dirty="0"/>
              <a:t>Regarding Essay Structure:</a:t>
            </a:r>
          </a:p>
        </p:txBody>
      </p:sp>
      <p:sp>
        <p:nvSpPr>
          <p:cNvPr id="3" name="Content Placeholder 2"/>
          <p:cNvSpPr>
            <a:spLocks noGrp="1"/>
          </p:cNvSpPr>
          <p:nvPr>
            <p:ph idx="1"/>
          </p:nvPr>
        </p:nvSpPr>
        <p:spPr>
          <a:xfrm>
            <a:off x="188421" y="1645920"/>
            <a:ext cx="7703128" cy="5106785"/>
          </a:xfrm>
        </p:spPr>
        <p:txBody>
          <a:bodyPr>
            <a:normAutofit/>
          </a:bodyPr>
          <a:lstStyle/>
          <a:p>
            <a:pPr>
              <a:lnSpc>
                <a:spcPct val="100000"/>
              </a:lnSpc>
            </a:pPr>
            <a:r>
              <a:rPr lang="en-US" dirty="0"/>
              <a:t>“A good essay should have an introduction which guides the reader in to what to expect from the essay…</a:t>
            </a:r>
          </a:p>
          <a:p>
            <a:pPr lvl="1">
              <a:lnSpc>
                <a:spcPct val="100000"/>
              </a:lnSpc>
            </a:pPr>
            <a:r>
              <a:rPr lang="en-US" sz="2000" dirty="0"/>
              <a:t>Introductions often contain a thesis which will form the </a:t>
            </a:r>
            <a:r>
              <a:rPr lang="en-US" sz="2000" dirty="0" err="1"/>
              <a:t>centre</a:t>
            </a:r>
            <a:r>
              <a:rPr lang="en-US" sz="2000" dirty="0"/>
              <a:t> of the argument in the essay. </a:t>
            </a:r>
          </a:p>
          <a:p>
            <a:pPr>
              <a:lnSpc>
                <a:spcPct val="100000"/>
              </a:lnSpc>
            </a:pPr>
            <a:r>
              <a:rPr lang="en-US" dirty="0"/>
              <a:t>The body of the essay should present an argument or provide an insight into the chosen aspect of the text. </a:t>
            </a:r>
          </a:p>
          <a:p>
            <a:pPr lvl="1">
              <a:lnSpc>
                <a:spcPct val="100000"/>
              </a:lnSpc>
            </a:pPr>
            <a:r>
              <a:rPr lang="en-US" sz="2000" dirty="0"/>
              <a:t>It should contain detailed references to the text and integrated quotations. </a:t>
            </a:r>
          </a:p>
          <a:p>
            <a:pPr>
              <a:lnSpc>
                <a:spcPct val="100000"/>
              </a:lnSpc>
            </a:pPr>
            <a:r>
              <a:rPr lang="en-US" dirty="0"/>
              <a:t>The conclusion should synthesize the information and not just repeat what has already been stated. </a:t>
            </a:r>
          </a:p>
          <a:p>
            <a:pPr>
              <a:lnSpc>
                <a:spcPct val="100000"/>
              </a:lnSpc>
            </a:pPr>
            <a:r>
              <a:rPr lang="en-US" dirty="0"/>
              <a:t>Some candidates have a habit of telling the reader what the essay is about three times, each time adding a little more information. This is not a very successful technique as it is likely to lead to repetition and fragmentation…”</a:t>
            </a:r>
          </a:p>
          <a:p>
            <a:pPr>
              <a:lnSpc>
                <a:spcPct val="100000"/>
              </a:lnSpc>
            </a:pPr>
            <a:endParaRPr lang="en-US" dirty="0"/>
          </a:p>
        </p:txBody>
      </p:sp>
      <p:pic>
        <p:nvPicPr>
          <p:cNvPr id="5" name="Picture 4"/>
          <p:cNvPicPr>
            <a:picLocks noChangeAspect="1"/>
          </p:cNvPicPr>
          <p:nvPr/>
        </p:nvPicPr>
        <p:blipFill rotWithShape="1">
          <a:blip r:embed="rId2"/>
          <a:srcRect t="12362" r="49486" b="4482"/>
          <a:stretch/>
        </p:blipFill>
        <p:spPr>
          <a:xfrm>
            <a:off x="8170188" y="2194213"/>
            <a:ext cx="2913611" cy="2074441"/>
          </a:xfrm>
          <a:prstGeom prst="rect">
            <a:avLst/>
          </a:prstGeom>
        </p:spPr>
      </p:pic>
      <p:pic>
        <p:nvPicPr>
          <p:cNvPr id="6" name="Picture 5"/>
          <p:cNvPicPr>
            <a:picLocks noChangeAspect="1"/>
          </p:cNvPicPr>
          <p:nvPr/>
        </p:nvPicPr>
        <p:blipFill rotWithShape="1">
          <a:blip r:embed="rId2"/>
          <a:srcRect l="50466" t="14251" b="5109"/>
          <a:stretch/>
        </p:blipFill>
        <p:spPr>
          <a:xfrm>
            <a:off x="8198425" y="4268654"/>
            <a:ext cx="2857135" cy="2011680"/>
          </a:xfrm>
          <a:prstGeom prst="rect">
            <a:avLst/>
          </a:prstGeom>
        </p:spPr>
      </p:pic>
    </p:spTree>
    <p:extLst>
      <p:ext uri="{BB962C8B-B14F-4D97-AF65-F5344CB8AC3E}">
        <p14:creationId xmlns:p14="http://schemas.microsoft.com/office/powerpoint/2010/main" val="3513790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Regarding Proofreading:</a:t>
            </a:r>
          </a:p>
        </p:txBody>
      </p:sp>
      <p:sp>
        <p:nvSpPr>
          <p:cNvPr id="3" name="Content Placeholder 2"/>
          <p:cNvSpPr>
            <a:spLocks noGrp="1"/>
          </p:cNvSpPr>
          <p:nvPr>
            <p:ph idx="1"/>
          </p:nvPr>
        </p:nvSpPr>
        <p:spPr/>
        <p:txBody>
          <a:bodyPr>
            <a:normAutofit/>
          </a:bodyPr>
          <a:lstStyle/>
          <a:p>
            <a:r>
              <a:rPr lang="en-US" sz="2800" dirty="0"/>
              <a:t>“What does need more attention though is proof reading. Nowadays, when spell-checks are readily available, spelling mistakes are not acceptable. </a:t>
            </a:r>
          </a:p>
          <a:p>
            <a:r>
              <a:rPr lang="en-US" sz="2800" dirty="0"/>
              <a:t>Careful reading should pick up other technical errors. </a:t>
            </a:r>
          </a:p>
          <a:p>
            <a:r>
              <a:rPr lang="en-US" sz="2800" dirty="0"/>
              <a:t>Sometimes it seems that candidates have been encouraged to make use of a thesaurus. This is fine but candidates need to be told that not all synonyms can replace each other. Overuse can result in unintended connotations or in a pretentious, overblown or even incomprehensible syntax.”</a:t>
            </a:r>
          </a:p>
          <a:p>
            <a:endParaRPr lang="en-US" sz="2800" dirty="0"/>
          </a:p>
        </p:txBody>
      </p:sp>
    </p:spTree>
    <p:extLst>
      <p:ext uri="{BB962C8B-B14F-4D97-AF65-F5344CB8AC3E}">
        <p14:creationId xmlns:p14="http://schemas.microsoft.com/office/powerpoint/2010/main" val="78026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50"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18"/>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 name="Oval 19"/>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4"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8" name="Oval 27"/>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p:cNvPicPr>
            <a:picLocks noChangeAspect="1"/>
          </p:cNvPicPr>
          <p:nvPr/>
        </p:nvPicPr>
        <p:blipFill>
          <a:blip r:embed="rId6"/>
          <a:stretch>
            <a:fillRect/>
          </a:stretch>
        </p:blipFill>
        <p:spPr>
          <a:xfrm>
            <a:off x="448886" y="257830"/>
            <a:ext cx="11316392" cy="3677828"/>
          </a:xfrm>
          <a:prstGeom prst="rect">
            <a:avLst/>
          </a:prstGeom>
        </p:spPr>
      </p:pic>
      <p:sp>
        <p:nvSpPr>
          <p:cNvPr id="4" name="Title 3"/>
          <p:cNvSpPr>
            <a:spLocks noGrp="1"/>
          </p:cNvSpPr>
          <p:nvPr>
            <p:ph type="title"/>
          </p:nvPr>
        </p:nvSpPr>
        <p:spPr>
          <a:xfrm>
            <a:off x="1051560" y="4355692"/>
            <a:ext cx="9085940" cy="1472224"/>
          </a:xfrm>
        </p:spPr>
        <p:txBody>
          <a:bodyPr vert="horz" lIns="91440" tIns="45720" rIns="91440" bIns="45720" rtlCol="0" anchor="b">
            <a:normAutofit/>
          </a:bodyPr>
          <a:lstStyle/>
          <a:p>
            <a:r>
              <a:rPr lang="en-US" sz="6800" dirty="0">
                <a:blipFill dpi="0" rotWithShape="1">
                  <a:blip r:embed="rId4">
                    <a:extLst/>
                  </a:blip>
                  <a:srcRect/>
                  <a:tile tx="6350" ty="-127000" sx="65000" sy="64000" flip="none" algn="tl"/>
                </a:blipFill>
              </a:rPr>
              <a:t>Rubric Criterion…</a:t>
            </a:r>
          </a:p>
        </p:txBody>
      </p:sp>
      <p:sp>
        <p:nvSpPr>
          <p:cNvPr id="5" name="Text Placeholder 4"/>
          <p:cNvSpPr>
            <a:spLocks noGrp="1"/>
          </p:cNvSpPr>
          <p:nvPr>
            <p:ph type="body" idx="1"/>
          </p:nvPr>
        </p:nvSpPr>
        <p:spPr>
          <a:xfrm>
            <a:off x="1069848" y="5827916"/>
            <a:ext cx="9052560" cy="444868"/>
          </a:xfrm>
        </p:spPr>
        <p:txBody>
          <a:bodyPr vert="horz" lIns="91440" tIns="45720" rIns="91440" bIns="45720" rtlCol="0">
            <a:normAutofit/>
          </a:bodyPr>
          <a:lstStyle/>
          <a:p>
            <a:r>
              <a:rPr lang="en-US" sz="2200"/>
              <a:t>…still more comments from the IB gods:</a:t>
            </a:r>
          </a:p>
        </p:txBody>
      </p:sp>
    </p:spTree>
    <p:extLst>
      <p:ext uri="{BB962C8B-B14F-4D97-AF65-F5344CB8AC3E}">
        <p14:creationId xmlns:p14="http://schemas.microsoft.com/office/powerpoint/2010/main" val="126698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&amp; Understanding</a:t>
            </a:r>
          </a:p>
        </p:txBody>
      </p:sp>
      <p:sp>
        <p:nvSpPr>
          <p:cNvPr id="3" name="Content Placeholder 2"/>
          <p:cNvSpPr>
            <a:spLocks noGrp="1"/>
          </p:cNvSpPr>
          <p:nvPr>
            <p:ph idx="1"/>
          </p:nvPr>
        </p:nvSpPr>
        <p:spPr/>
        <p:txBody>
          <a:bodyPr>
            <a:normAutofit/>
          </a:bodyPr>
          <a:lstStyle/>
          <a:p>
            <a:r>
              <a:rPr lang="en-US" sz="3400" dirty="0"/>
              <a:t>“…Explicit address of the culture and context are the material of the preceding stages [I.O. and Reflective Statements]; they are not the business of the Written Assignment, except implicitly…”</a:t>
            </a:r>
          </a:p>
        </p:txBody>
      </p:sp>
    </p:spTree>
    <p:extLst>
      <p:ext uri="{BB962C8B-B14F-4D97-AF65-F5344CB8AC3E}">
        <p14:creationId xmlns:p14="http://schemas.microsoft.com/office/powerpoint/2010/main" val="3201738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883854" cy="1609344"/>
          </a:xfrm>
        </p:spPr>
        <p:txBody>
          <a:bodyPr>
            <a:normAutofit/>
          </a:bodyPr>
          <a:lstStyle/>
          <a:p>
            <a:r>
              <a:rPr lang="en-US" sz="4500" dirty="0"/>
              <a:t>Appreciation of the writer’s choices:</a:t>
            </a:r>
          </a:p>
        </p:txBody>
      </p:sp>
      <p:sp>
        <p:nvSpPr>
          <p:cNvPr id="3" name="Content Placeholder 2"/>
          <p:cNvSpPr>
            <a:spLocks noGrp="1"/>
          </p:cNvSpPr>
          <p:nvPr>
            <p:ph idx="1"/>
          </p:nvPr>
        </p:nvSpPr>
        <p:spPr>
          <a:xfrm>
            <a:off x="1069848" y="1734589"/>
            <a:ext cx="10058400" cy="5004262"/>
          </a:xfrm>
        </p:spPr>
        <p:txBody>
          <a:bodyPr>
            <a:normAutofit/>
          </a:bodyPr>
          <a:lstStyle/>
          <a:p>
            <a:r>
              <a:rPr lang="en-US" sz="2400" dirty="0"/>
              <a:t>“Once again there [is] a clear dividing line between the majority of candidates who </a:t>
            </a:r>
            <a:r>
              <a:rPr lang="en-US" sz="2800" b="1" dirty="0">
                <a:solidFill>
                  <a:srgbClr val="FF0000"/>
                </a:solidFill>
              </a:rPr>
              <a:t>[can] identify </a:t>
            </a:r>
            <a:r>
              <a:rPr lang="en-US" sz="2400" dirty="0"/>
              <a:t>some of the writer’s choices, and the minority who [are] able to </a:t>
            </a:r>
            <a:r>
              <a:rPr lang="en-US" sz="2800" b="1" dirty="0">
                <a:solidFill>
                  <a:srgbClr val="00B050"/>
                </a:solidFill>
              </a:rPr>
              <a:t>show appreciation </a:t>
            </a:r>
            <a:r>
              <a:rPr lang="en-US" sz="2400" dirty="0"/>
              <a:t>of the ways in which these choices </a:t>
            </a:r>
            <a:r>
              <a:rPr lang="en-US" sz="2800" b="1" dirty="0">
                <a:solidFill>
                  <a:srgbClr val="00B0F0"/>
                </a:solidFill>
              </a:rPr>
              <a:t>[create] meaning</a:t>
            </a:r>
            <a:r>
              <a:rPr lang="en-US" sz="2400" dirty="0"/>
              <a:t>.”</a:t>
            </a:r>
          </a:p>
          <a:p>
            <a:r>
              <a:rPr lang="en-US" sz="2400" dirty="0"/>
              <a:t>“The majority of papers tended to concentrate on theme or character; however, the focus on how techniques established these was not revealed.”</a:t>
            </a:r>
          </a:p>
          <a:p>
            <a:r>
              <a:rPr lang="en-US" sz="2400" dirty="0"/>
              <a:t>[clearly state the techniques, do not simply imply them]</a:t>
            </a:r>
          </a:p>
          <a:p>
            <a:r>
              <a:rPr lang="en-US" sz="2400" dirty="0"/>
              <a:t>[understand, and be specific in, your use of imagery]</a:t>
            </a:r>
          </a:p>
          <a:p>
            <a:r>
              <a:rPr lang="en-US" sz="2400" dirty="0"/>
              <a:t>“However, there were also some thoughtful analyses: candidates who select a thesis with a clear literary focus are likely to score well here.”</a:t>
            </a:r>
          </a:p>
          <a:p>
            <a:endParaRPr lang="en-US" sz="2400" dirty="0"/>
          </a:p>
          <a:p>
            <a:endParaRPr lang="en-US" sz="2400" dirty="0"/>
          </a:p>
        </p:txBody>
      </p:sp>
    </p:spTree>
    <p:extLst>
      <p:ext uri="{BB962C8B-B14F-4D97-AF65-F5344CB8AC3E}">
        <p14:creationId xmlns:p14="http://schemas.microsoft.com/office/powerpoint/2010/main" val="366929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descr="A close up of a book&#10;&#10;Description generated with high confidence"/>
          <p:cNvPicPr>
            <a:picLocks noChangeAspect="1"/>
          </p:cNvPicPr>
          <p:nvPr/>
        </p:nvPicPr>
        <p:blipFill>
          <a:blip r:embed="rId5"/>
          <a:stretch>
            <a:fillRect/>
          </a:stretch>
        </p:blipFill>
        <p:spPr>
          <a:xfrm>
            <a:off x="633999" y="903885"/>
            <a:ext cx="6882269" cy="5060491"/>
          </a:xfrm>
          <a:prstGeom prst="rect">
            <a:avLst/>
          </a:prstGeom>
        </p:spPr>
      </p:pic>
      <p:sp>
        <p:nvSpPr>
          <p:cNvPr id="2" name="Title 1"/>
          <p:cNvSpPr>
            <a:spLocks noGrp="1"/>
          </p:cNvSpPr>
          <p:nvPr>
            <p:ph type="title"/>
          </p:nvPr>
        </p:nvSpPr>
        <p:spPr>
          <a:xfrm>
            <a:off x="8156350" y="484632"/>
            <a:ext cx="3544035" cy="1609344"/>
          </a:xfrm>
          <a:ln>
            <a:noFill/>
          </a:ln>
        </p:spPr>
        <p:txBody>
          <a:bodyPr>
            <a:normAutofit/>
          </a:bodyPr>
          <a:lstStyle/>
          <a:p>
            <a:pPr algn="ctr"/>
            <a:r>
              <a:rPr lang="en-US" sz="3200" dirty="0"/>
              <a:t>Organization and Development</a:t>
            </a:r>
          </a:p>
        </p:txBody>
      </p:sp>
      <p:sp>
        <p:nvSpPr>
          <p:cNvPr id="3" name="Content Placeholder 2"/>
          <p:cNvSpPr>
            <a:spLocks noGrp="1"/>
          </p:cNvSpPr>
          <p:nvPr>
            <p:ph idx="1"/>
          </p:nvPr>
        </p:nvSpPr>
        <p:spPr>
          <a:xfrm>
            <a:off x="8156351" y="2121408"/>
            <a:ext cx="3813976" cy="4050792"/>
          </a:xfrm>
        </p:spPr>
        <p:txBody>
          <a:bodyPr>
            <a:normAutofit/>
          </a:bodyPr>
          <a:lstStyle/>
          <a:p>
            <a:r>
              <a:rPr lang="en-US" sz="2400" dirty="0"/>
              <a:t>“…many examiners comment on the clumsy incorporation of quotations into the body of the essays.”</a:t>
            </a:r>
          </a:p>
          <a:p>
            <a:r>
              <a:rPr lang="en-US" sz="2400" dirty="0"/>
              <a:t>[less is more]</a:t>
            </a:r>
          </a:p>
          <a:p>
            <a:r>
              <a:rPr lang="en-US" sz="2400" dirty="0"/>
              <a:t>[look at ALL implications of the idea/claim]</a:t>
            </a:r>
          </a:p>
        </p:txBody>
      </p:sp>
    </p:spTree>
    <p:extLst>
      <p:ext uri="{BB962C8B-B14F-4D97-AF65-F5344CB8AC3E}">
        <p14:creationId xmlns:p14="http://schemas.microsoft.com/office/powerpoint/2010/main" val="216076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72307" y="2296144"/>
            <a:ext cx="3261974" cy="3433656"/>
          </a:xfrm>
          <a:prstGeom prst="rect">
            <a:avLst/>
          </a:prstGeom>
        </p:spPr>
      </p:pic>
      <p:sp>
        <p:nvSpPr>
          <p:cNvPr id="2" name="Title 1"/>
          <p:cNvSpPr>
            <a:spLocks noGrp="1"/>
          </p:cNvSpPr>
          <p:nvPr>
            <p:ph type="title"/>
          </p:nvPr>
        </p:nvSpPr>
        <p:spPr>
          <a:xfrm>
            <a:off x="1069848" y="484632"/>
            <a:ext cx="10058400" cy="1609344"/>
          </a:xfrm>
        </p:spPr>
        <p:txBody>
          <a:bodyPr>
            <a:normAutofit/>
          </a:bodyPr>
          <a:lstStyle/>
          <a:p>
            <a:r>
              <a:rPr lang="en-US"/>
              <a:t>Language</a:t>
            </a:r>
            <a:endParaRPr lang="en-US" dirty="0"/>
          </a:p>
        </p:txBody>
      </p:sp>
      <p:sp>
        <p:nvSpPr>
          <p:cNvPr id="3" name="Content Placeholder 2"/>
          <p:cNvSpPr>
            <a:spLocks noGrp="1"/>
          </p:cNvSpPr>
          <p:nvPr>
            <p:ph idx="1"/>
          </p:nvPr>
        </p:nvSpPr>
        <p:spPr>
          <a:xfrm>
            <a:off x="581891" y="1784465"/>
            <a:ext cx="6970375" cy="4387735"/>
          </a:xfrm>
        </p:spPr>
        <p:txBody>
          <a:bodyPr>
            <a:normAutofit fontScale="85000" lnSpcReduction="20000"/>
          </a:bodyPr>
          <a:lstStyle/>
          <a:p>
            <a:pPr>
              <a:lnSpc>
                <a:spcPct val="110000"/>
              </a:lnSpc>
            </a:pPr>
            <a:r>
              <a:rPr lang="en-US" sz="2400" dirty="0"/>
              <a:t>“…clumsy sentence construction, lack of paragraphing, and really poor proofreading tend to appear much too often.”</a:t>
            </a:r>
          </a:p>
          <a:p>
            <a:pPr>
              <a:lnSpc>
                <a:spcPct val="110000"/>
              </a:lnSpc>
            </a:pPr>
            <a:r>
              <a:rPr lang="en-US" sz="2400" dirty="0"/>
              <a:t>“…weak punctuation and informal register were the most frequent causes for awarding a lower mark here.”</a:t>
            </a:r>
          </a:p>
          <a:p>
            <a:pPr>
              <a:lnSpc>
                <a:spcPct val="110000"/>
              </a:lnSpc>
            </a:pPr>
            <a:r>
              <a:rPr lang="en-US" sz="2400" dirty="0"/>
              <a:t>“Contractions should be avoided in formal academic writing.”</a:t>
            </a:r>
          </a:p>
          <a:p>
            <a:pPr>
              <a:lnSpc>
                <a:spcPct val="110000"/>
              </a:lnSpc>
            </a:pPr>
            <a:r>
              <a:rPr lang="en-US" sz="2400" dirty="0"/>
              <a:t>“Colloquial expressions and language that is not informed by an appropriate cultural/contextual sensibility cause disruption in terms of effective communication.”</a:t>
            </a:r>
          </a:p>
          <a:p>
            <a:pPr>
              <a:lnSpc>
                <a:spcPct val="110000"/>
              </a:lnSpc>
            </a:pPr>
            <a:r>
              <a:rPr lang="en-US" sz="2400" dirty="0"/>
              <a:t>[stay away from the thesaurus]</a:t>
            </a:r>
          </a:p>
          <a:p>
            <a:pPr>
              <a:lnSpc>
                <a:spcPct val="110000"/>
              </a:lnSpc>
            </a:pPr>
            <a:r>
              <a:rPr lang="en-US" sz="2400" dirty="0"/>
              <a:t>[use words that you know what they mean]</a:t>
            </a:r>
          </a:p>
          <a:p>
            <a:pPr>
              <a:lnSpc>
                <a:spcPct val="110000"/>
              </a:lnSpc>
            </a:pPr>
            <a:endParaRPr lang="en-US" sz="2400" dirty="0"/>
          </a:p>
        </p:txBody>
      </p:sp>
    </p:spTree>
    <p:extLst>
      <p:ext uri="{BB962C8B-B14F-4D97-AF65-F5344CB8AC3E}">
        <p14:creationId xmlns:p14="http://schemas.microsoft.com/office/powerpoint/2010/main" val="27469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stretch>
            <a:fillRect/>
          </a:stretch>
        </p:blipFill>
        <p:spPr>
          <a:xfrm>
            <a:off x="633999" y="1326910"/>
            <a:ext cx="5462001" cy="3837056"/>
          </a:xfrm>
          <a:prstGeom prst="rect">
            <a:avLst/>
          </a:prstGeom>
        </p:spPr>
      </p:pic>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0" name="Oval 29"/>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6713220" y="822324"/>
            <a:ext cx="4615180" cy="4734414"/>
          </a:xfrm>
        </p:spPr>
        <p:txBody>
          <a:bodyPr vert="horz" lIns="91440" tIns="45720" rIns="91440" bIns="45720" rtlCol="0" anchor="ctr">
            <a:normAutofit/>
          </a:bodyPr>
          <a:lstStyle/>
          <a:p>
            <a:pPr>
              <a:lnSpc>
                <a:spcPct val="100000"/>
              </a:lnSpc>
            </a:pPr>
            <a:r>
              <a:rPr lang="en-US" sz="3800" dirty="0">
                <a:blipFill dpi="0" rotWithShape="1">
                  <a:blip r:embed="rId4">
                    <a:extLst/>
                  </a:blip>
                  <a:srcRect/>
                  <a:tile tx="6350" ty="-127000" sx="65000" sy="64000" flip="none" algn="tl"/>
                </a:blipFill>
              </a:rPr>
              <a:t>You are required to produce an essay of 1,200–1,500 words in length </a:t>
            </a:r>
            <a:r>
              <a:rPr lang="en-US" sz="3800" i="1" dirty="0">
                <a:blipFill dpi="0" rotWithShape="1">
                  <a:blip r:embed="rId4">
                    <a:extLst/>
                  </a:blip>
                  <a:srcRect/>
                  <a:tile tx="6350" ty="-127000" sx="65000" sy="64000" flip="none" algn="tl"/>
                </a:blipFill>
              </a:rPr>
              <a:t>on a literary aspect</a:t>
            </a:r>
            <a:r>
              <a:rPr lang="en-US" sz="3800" dirty="0">
                <a:blipFill dpi="0" rotWithShape="1">
                  <a:blip r:embed="rId4">
                    <a:extLst/>
                  </a:blip>
                  <a:srcRect/>
                  <a:tile tx="6350" ty="-127000" sx="65000" sy="64000" flip="none" algn="tl"/>
                </a:blipFill>
              </a:rPr>
              <a:t> of one work.</a:t>
            </a:r>
            <a:br>
              <a:rPr lang="en-US" sz="3800" dirty="0">
                <a:blipFill dpi="0" rotWithShape="1">
                  <a:blip r:embed="rId4">
                    <a:extLst/>
                  </a:blip>
                  <a:srcRect/>
                  <a:tile tx="6350" ty="-127000" sx="65000" sy="64000" flip="none" algn="tl"/>
                </a:blipFill>
              </a:rPr>
            </a:br>
            <a:endParaRPr lang="en-US" sz="3800" dirty="0">
              <a:blipFill dpi="0" rotWithShape="1">
                <a:blip r:embed="rId4">
                  <a:extLst/>
                </a:blip>
                <a:srcRect/>
                <a:tile tx="6350" ty="-127000" sx="65000" sy="64000" flip="none" algn="tl"/>
              </a:blipFill>
            </a:endParaRPr>
          </a:p>
        </p:txBody>
      </p:sp>
    </p:spTree>
    <p:extLst>
      <p:ext uri="{BB962C8B-B14F-4D97-AF65-F5344CB8AC3E}">
        <p14:creationId xmlns:p14="http://schemas.microsoft.com/office/powerpoint/2010/main" val="3634448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rotWithShape="1">
          <a:blip r:embed="rId2">
            <a:duotone>
              <a:schemeClr val="bg2">
                <a:shade val="45000"/>
                <a:satMod val="135000"/>
              </a:schemeClr>
              <a:prstClr val="white"/>
            </a:duotone>
            <a:extLst/>
          </a:blip>
          <a:srcRect b="10000"/>
          <a:stretch/>
        </p:blipFill>
        <p:spPr>
          <a:xfrm>
            <a:off x="20" y="10"/>
            <a:ext cx="12191980" cy="6857989"/>
          </a:xfrm>
          <a:prstGeom prst="rect">
            <a:avLst/>
          </a:prstGeom>
        </p:spPr>
      </p:pic>
      <p:sp>
        <p:nvSpPr>
          <p:cNvPr id="18"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069848" y="484632"/>
            <a:ext cx="10058400" cy="1609344"/>
          </a:xfrm>
        </p:spPr>
        <p:txBody>
          <a:bodyPr>
            <a:normAutofit/>
          </a:bodyPr>
          <a:lstStyle/>
          <a:p>
            <a:r>
              <a:rPr lang="en-US"/>
              <a:t>Your Supervised Writes</a:t>
            </a:r>
            <a:endParaRPr lang="en-US" dirty="0"/>
          </a:p>
        </p:txBody>
      </p:sp>
      <p:sp>
        <p:nvSpPr>
          <p:cNvPr id="3" name="Content Placeholder 2"/>
          <p:cNvSpPr>
            <a:spLocks noGrp="1"/>
          </p:cNvSpPr>
          <p:nvPr>
            <p:ph idx="1"/>
          </p:nvPr>
        </p:nvSpPr>
        <p:spPr>
          <a:xfrm>
            <a:off x="798021" y="1706880"/>
            <a:ext cx="11060903" cy="4465320"/>
          </a:xfrm>
          <a:solidFill>
            <a:srgbClr val="FFFFFF">
              <a:alpha val="40000"/>
            </a:srgbClr>
          </a:solidFill>
        </p:spPr>
        <p:txBody>
          <a:bodyPr>
            <a:normAutofit/>
          </a:bodyPr>
          <a:lstStyle/>
          <a:p>
            <a:r>
              <a:rPr lang="en-US" sz="3200" b="1" dirty="0"/>
              <a:t>As you read through your Supervised Writes, take note of…</a:t>
            </a:r>
          </a:p>
          <a:p>
            <a:pPr lvl="1"/>
            <a:r>
              <a:rPr lang="en-US" sz="2800" b="1" dirty="0"/>
              <a:t>…how you answered the prompt. Did you develop ideas or is it simply popcorn thoughts?</a:t>
            </a:r>
          </a:p>
          <a:p>
            <a:pPr lvl="1"/>
            <a:r>
              <a:rPr lang="en-US" sz="2800" b="1" dirty="0"/>
              <a:t>…literary techniques – or at least ideas that can support a literary focused paper.</a:t>
            </a:r>
          </a:p>
          <a:p>
            <a:pPr lvl="1"/>
            <a:r>
              <a:rPr lang="en-US" sz="2800" b="1" dirty="0"/>
              <a:t>…insightful exploration of the text. Not simply re-hashing what we discussed in class.</a:t>
            </a:r>
          </a:p>
          <a:p>
            <a:pPr lvl="1"/>
            <a:r>
              <a:rPr lang="en-US" sz="2800" b="1" dirty="0"/>
              <a:t>…can you appreciate the author’s/poet’s writing choices by what you explored in this write?</a:t>
            </a:r>
          </a:p>
          <a:p>
            <a:endParaRPr lang="en-US" sz="3200" b="1" dirty="0"/>
          </a:p>
        </p:txBody>
      </p:sp>
    </p:spTree>
    <p:extLst>
      <p:ext uri="{BB962C8B-B14F-4D97-AF65-F5344CB8AC3E}">
        <p14:creationId xmlns:p14="http://schemas.microsoft.com/office/powerpoint/2010/main" val="407833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0" name="Oval 79"/>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81" name="Oval 80"/>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ectangle 8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growing ideas"/>
          <p:cNvPicPr>
            <a:picLocks noChangeAspect="1" noChangeArrowheads="1"/>
          </p:cNvPicPr>
          <p:nvPr/>
        </p:nvPicPr>
        <p:blipFill rotWithShape="1">
          <a:blip r:embed="rId6">
            <a:extLst>
              <a:ext uri="{28A0092B-C50C-407E-A947-70E740481C1C}">
                <a14:useLocalDpi xmlns:a14="http://schemas.microsoft.com/office/drawing/2010/main" val="0"/>
              </a:ext>
            </a:extLst>
          </a:blip>
          <a:srcRect t="6838" r="-3" b="-3"/>
          <a:stretch/>
        </p:blipFill>
        <p:spPr bwMode="auto">
          <a:xfrm>
            <a:off x="7552265" y="1105435"/>
            <a:ext cx="3721608" cy="4622834"/>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92" name="Oval 91"/>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3" name="Oval 92"/>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051560" y="1195754"/>
            <a:ext cx="6162066" cy="4494600"/>
          </a:xfrm>
        </p:spPr>
        <p:txBody>
          <a:bodyPr vert="horz" lIns="91440" tIns="45720" rIns="91440" bIns="45720" rtlCol="0" anchor="ctr">
            <a:normAutofit/>
          </a:bodyPr>
          <a:lstStyle/>
          <a:p>
            <a:pPr>
              <a:lnSpc>
                <a:spcPct val="100000"/>
              </a:lnSpc>
            </a:pPr>
            <a:r>
              <a:rPr lang="en-US" sz="4400" b="1" kern="1200" cap="none" baseline="0" dirty="0">
                <a:blipFill dpi="0" rotWithShape="1">
                  <a:blip r:embed="rId4">
                    <a:extLst/>
                  </a:blip>
                  <a:srcRect/>
                  <a:tile tx="6350" ty="-127000" sx="65000" sy="64000" flip="none" algn="tl"/>
                </a:blipFill>
                <a:latin typeface="+mj-lt"/>
                <a:ea typeface="+mj-ea"/>
                <a:cs typeface="+mj-cs"/>
              </a:rPr>
              <a:t>“The written assignment needs to grow out of the supervised writing” </a:t>
            </a:r>
            <a:r>
              <a:rPr lang="en-US" sz="3200" b="1" kern="1200" cap="none" baseline="0" dirty="0">
                <a:blipFill dpi="0" rotWithShape="1">
                  <a:blip r:embed="rId4">
                    <a:extLst/>
                  </a:blip>
                  <a:srcRect/>
                  <a:tile tx="6350" ty="-127000" sx="65000" sy="64000" flip="none" algn="tl"/>
                </a:blipFill>
                <a:latin typeface="+mj-lt"/>
                <a:ea typeface="+mj-ea"/>
                <a:cs typeface="+mj-cs"/>
              </a:rPr>
              <a:t>(Subject Report 2012)</a:t>
            </a:r>
            <a:br>
              <a:rPr lang="en-US" sz="4400" b="1" kern="1200" cap="none" baseline="0" dirty="0">
                <a:blipFill dpi="0" rotWithShape="1">
                  <a:blip r:embed="rId4">
                    <a:extLst/>
                  </a:blip>
                  <a:srcRect/>
                  <a:tile tx="6350" ty="-127000" sx="65000" sy="64000" flip="none" algn="tl"/>
                </a:blipFill>
                <a:latin typeface="+mj-lt"/>
                <a:ea typeface="+mj-ea"/>
                <a:cs typeface="+mj-cs"/>
              </a:rPr>
            </a:br>
            <a:endParaRPr lang="en-US" sz="4400" b="1" kern="1200" cap="none" baseline="0" dirty="0">
              <a:blipFill dpi="0" rotWithShape="1">
                <a:blip r:embed="rId4">
                  <a:extLst/>
                </a:blip>
                <a:srcRect/>
                <a:tile tx="6350" ty="-127000" sx="65000" sy="64000" flip="none" algn="tl"/>
              </a:blipFill>
              <a:latin typeface="+mj-lt"/>
              <a:ea typeface="+mj-ea"/>
              <a:cs typeface="+mj-cs"/>
            </a:endParaRPr>
          </a:p>
        </p:txBody>
      </p:sp>
    </p:spTree>
    <p:extLst>
      <p:ext uri="{BB962C8B-B14F-4D97-AF65-F5344CB8AC3E}">
        <p14:creationId xmlns:p14="http://schemas.microsoft.com/office/powerpoint/2010/main" val="384723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Looking at the Supervised Writes</a:t>
            </a:r>
          </a:p>
        </p:txBody>
      </p:sp>
      <p:sp>
        <p:nvSpPr>
          <p:cNvPr id="3" name="Content Placeholder 2"/>
          <p:cNvSpPr>
            <a:spLocks noGrp="1"/>
          </p:cNvSpPr>
          <p:nvPr>
            <p:ph idx="1"/>
          </p:nvPr>
        </p:nvSpPr>
        <p:spPr/>
        <p:txBody>
          <a:bodyPr/>
          <a:lstStyle/>
          <a:p>
            <a:pPr lvl="0"/>
            <a:r>
              <a:rPr lang="en-US" dirty="0"/>
              <a:t>You will develop the essay with my guidance from one of the pieces of supervised writing completed in class. </a:t>
            </a:r>
            <a:endParaRPr lang="en-US" sz="2800" dirty="0"/>
          </a:p>
          <a:p>
            <a:pPr lvl="0"/>
            <a:r>
              <a:rPr lang="en-US" dirty="0"/>
              <a:t>From the ideas in the supervised writing, you must develop a topic and your final essay. </a:t>
            </a:r>
            <a:endParaRPr lang="en-US" sz="2800" dirty="0"/>
          </a:p>
          <a:p>
            <a:pPr lvl="0"/>
            <a:r>
              <a:rPr lang="en-US" dirty="0"/>
              <a:t>I must keep an unedited copy of the chosen supervised writing on file until the end of the examination session. </a:t>
            </a:r>
            <a:endParaRPr lang="en-US" sz="2800" dirty="0"/>
          </a:p>
          <a:p>
            <a:pPr lvl="0"/>
            <a:r>
              <a:rPr lang="en-US" dirty="0"/>
              <a:t>You will choose </a:t>
            </a:r>
            <a:r>
              <a:rPr lang="en-US" b="1" dirty="0"/>
              <a:t>one </a:t>
            </a:r>
            <a:r>
              <a:rPr lang="en-US" dirty="0"/>
              <a:t>of your pieces of supervised writing to develop into the essay required for submission. </a:t>
            </a:r>
            <a:endParaRPr lang="en-US" sz="2800" dirty="0"/>
          </a:p>
          <a:p>
            <a:pPr lvl="1"/>
            <a:r>
              <a:rPr lang="en-US" b="1" dirty="0"/>
              <a:t>There must be an apparent connection between the supervised writing and the final</a:t>
            </a:r>
            <a:r>
              <a:rPr lang="en-US" dirty="0"/>
              <a:t> </a:t>
            </a:r>
            <a:r>
              <a:rPr lang="en-US" b="1" dirty="0"/>
              <a:t>essay,</a:t>
            </a:r>
            <a:r>
              <a:rPr lang="en-US" dirty="0"/>
              <a:t> but you are encouraged to provide your own title and to develop the chosen prompt in an independent direction.</a:t>
            </a:r>
            <a:endParaRPr lang="en-US" sz="2400" dirty="0"/>
          </a:p>
        </p:txBody>
      </p:sp>
    </p:spTree>
    <p:extLst>
      <p:ext uri="{BB962C8B-B14F-4D97-AF65-F5344CB8AC3E}">
        <p14:creationId xmlns:p14="http://schemas.microsoft.com/office/powerpoint/2010/main" val="32652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0" name="Oval 29"/>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6"/>
          <a:stretch>
            <a:fillRect/>
          </a:stretch>
        </p:blipFill>
        <p:spPr>
          <a:xfrm>
            <a:off x="1389317" y="1388911"/>
            <a:ext cx="5694778" cy="4011543"/>
          </a:xfrm>
          <a:prstGeom prst="rect">
            <a:avLst/>
          </a:prstGeom>
        </p:spPr>
      </p:pic>
      <p:sp>
        <p:nvSpPr>
          <p:cNvPr id="2" name="Title 1"/>
          <p:cNvSpPr>
            <a:spLocks noGrp="1"/>
          </p:cNvSpPr>
          <p:nvPr>
            <p:ph type="title"/>
          </p:nvPr>
        </p:nvSpPr>
        <p:spPr>
          <a:xfrm>
            <a:off x="8004929" y="1230923"/>
            <a:ext cx="3207021" cy="4283612"/>
          </a:xfrm>
        </p:spPr>
        <p:txBody>
          <a:bodyPr vert="horz" lIns="91440" tIns="45720" rIns="91440" bIns="45720" rtlCol="0" anchor="ctr">
            <a:normAutofit/>
          </a:bodyPr>
          <a:lstStyle/>
          <a:p>
            <a:pPr>
              <a:lnSpc>
                <a:spcPct val="100000"/>
              </a:lnSpc>
            </a:pPr>
            <a:r>
              <a:rPr lang="en-US" sz="2400" i="1" dirty="0">
                <a:blipFill dpi="0" rotWithShape="1">
                  <a:blip r:embed="rId4">
                    <a:extLst/>
                  </a:blip>
                  <a:srcRect/>
                  <a:tile tx="6350" ty="-127000" sx="65000" sy="64000" flip="none" algn="tl"/>
                </a:blipFill>
              </a:rPr>
              <a:t>Sample titles</a:t>
            </a:r>
            <a:r>
              <a:rPr lang="en-US" sz="2400" dirty="0">
                <a:blipFill dpi="0" rotWithShape="1">
                  <a:blip r:embed="rId4">
                    <a:extLst/>
                  </a:blip>
                  <a:srcRect/>
                  <a:tile tx="6350" ty="-127000" sx="65000" sy="64000" flip="none" algn="tl"/>
                </a:blipFill>
              </a:rPr>
              <a:t>: Mrs. Linde as role model in </a:t>
            </a:r>
            <a:r>
              <a:rPr lang="en-US" sz="2400" i="1" dirty="0">
                <a:blipFill dpi="0" rotWithShape="1">
                  <a:blip r:embed="rId4">
                    <a:extLst/>
                  </a:blip>
                  <a:srcRect/>
                  <a:tile tx="6350" ty="-127000" sx="65000" sy="64000" flip="none" algn="tl"/>
                </a:blipFill>
              </a:rPr>
              <a:t>A Doll’s House; </a:t>
            </a:r>
            <a:r>
              <a:rPr lang="en-US" sz="2400" dirty="0">
                <a:blipFill dpi="0" rotWithShape="1">
                  <a:blip r:embed="rId4">
                    <a:extLst/>
                  </a:blip>
                  <a:srcRect/>
                  <a:tile tx="6350" ty="-127000" sx="65000" sy="64000" flip="none" algn="tl"/>
                </a:blipFill>
              </a:rPr>
              <a:t>The Vicario brothers as champions of </a:t>
            </a:r>
            <a:r>
              <a:rPr lang="en-US" sz="2400" dirty="0" err="1">
                <a:blipFill dpi="0" rotWithShape="1">
                  <a:blip r:embed="rId4">
                    <a:extLst/>
                  </a:blip>
                  <a:srcRect/>
                  <a:tile tx="6350" ty="-127000" sx="65000" sy="64000" flip="none" algn="tl"/>
                </a:blipFill>
              </a:rPr>
              <a:t>honour</a:t>
            </a:r>
            <a:r>
              <a:rPr lang="en-US" sz="2400" dirty="0">
                <a:blipFill dpi="0" rotWithShape="1">
                  <a:blip r:embed="rId4">
                    <a:extLst/>
                  </a:blip>
                  <a:srcRect/>
                  <a:tile tx="6350" ty="-127000" sx="65000" sy="64000" flip="none" algn="tl"/>
                </a:blipFill>
              </a:rPr>
              <a:t>; The contrasting roles of ice and snow in </a:t>
            </a:r>
            <a:r>
              <a:rPr lang="en-US" sz="2400" i="1" dirty="0">
                <a:blipFill dpi="0" rotWithShape="1">
                  <a:blip r:embed="rId4">
                    <a:extLst/>
                  </a:blip>
                  <a:srcRect/>
                  <a:tile tx="6350" ty="-127000" sx="65000" sy="64000" flip="none" algn="tl"/>
                </a:blipFill>
              </a:rPr>
              <a:t>Dr. </a:t>
            </a:r>
            <a:r>
              <a:rPr lang="en-US" sz="2400" i="1" dirty="0" err="1">
                <a:blipFill dpi="0" rotWithShape="1">
                  <a:blip r:embed="rId4">
                    <a:extLst/>
                  </a:blip>
                  <a:srcRect/>
                  <a:tile tx="6350" ty="-127000" sx="65000" sy="64000" flip="none" algn="tl"/>
                </a:blipFill>
              </a:rPr>
              <a:t>Zhivago</a:t>
            </a:r>
            <a:br>
              <a:rPr lang="en-US" sz="2400" dirty="0">
                <a:blipFill dpi="0" rotWithShape="1">
                  <a:blip r:embed="rId4">
                    <a:extLst/>
                  </a:blip>
                  <a:srcRect/>
                  <a:tile tx="6350" ty="-127000" sx="65000" sy="64000" flip="none" algn="tl"/>
                </a:blipFill>
              </a:rPr>
            </a:br>
            <a:endParaRPr lang="en-US" sz="2400" dirty="0">
              <a:blipFill dpi="0" rotWithShape="1">
                <a:blip r:embed="rId4">
                  <a:extLst/>
                </a:blip>
                <a:srcRect/>
                <a:tile tx="6350" ty="-127000" sx="65000" sy="64000" flip="none" algn="tl"/>
              </a:blipFill>
            </a:endParaRPr>
          </a:p>
        </p:txBody>
      </p:sp>
    </p:spTree>
    <p:extLst>
      <p:ext uri="{BB962C8B-B14F-4D97-AF65-F5344CB8AC3E}">
        <p14:creationId xmlns:p14="http://schemas.microsoft.com/office/powerpoint/2010/main" val="155005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itle 1"/>
          <p:cNvSpPr>
            <a:spLocks noGrp="1"/>
          </p:cNvSpPr>
          <p:nvPr>
            <p:ph type="title"/>
          </p:nvPr>
        </p:nvSpPr>
        <p:spPr>
          <a:xfrm>
            <a:off x="1877967" y="5175593"/>
            <a:ext cx="10058400" cy="1486776"/>
          </a:xfrm>
        </p:spPr>
        <p:txBody>
          <a:bodyPr>
            <a:normAutofit/>
          </a:bodyPr>
          <a:lstStyle/>
          <a:p>
            <a:pPr algn="ctr"/>
            <a:r>
              <a:rPr lang="en-US" sz="6000" dirty="0"/>
              <a:t>Boas’ Part In All This…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566643644"/>
              </p:ext>
            </p:extLst>
          </p:nvPr>
        </p:nvGraphicFramePr>
        <p:xfrm>
          <a:off x="1955409" y="372794"/>
          <a:ext cx="9903516" cy="47981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rotWithShape="1">
          <a:blip r:embed="rId9"/>
          <a:srcRect l="-404" r="28976"/>
          <a:stretch/>
        </p:blipFill>
        <p:spPr>
          <a:xfrm>
            <a:off x="-399011" y="175406"/>
            <a:ext cx="2510445" cy="5743575"/>
          </a:xfrm>
          <a:prstGeom prst="rect">
            <a:avLst/>
          </a:prstGeom>
        </p:spPr>
      </p:pic>
    </p:spTree>
    <p:extLst>
      <p:ext uri="{BB962C8B-B14F-4D97-AF65-F5344CB8AC3E}">
        <p14:creationId xmlns:p14="http://schemas.microsoft.com/office/powerpoint/2010/main" val="308130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16" y="400929"/>
            <a:ext cx="11765919" cy="4273062"/>
          </a:xfrm>
        </p:spPr>
        <p:txBody>
          <a:bodyPr>
            <a:normAutofit/>
          </a:bodyPr>
          <a:lstStyle/>
          <a:p>
            <a:r>
              <a:rPr lang="en-US" sz="3600" dirty="0"/>
              <a:t>Completion of the essay for submission by the student:</a:t>
            </a:r>
          </a:p>
          <a:p>
            <a:pPr lvl="1"/>
            <a:r>
              <a:rPr lang="en-US" sz="3200" dirty="0"/>
              <a:t>After receiving feedback on the first draft, you must complete the written assignment </a:t>
            </a:r>
            <a:r>
              <a:rPr lang="en-US" sz="3200" b="1" dirty="0"/>
              <a:t>without further assistance from the instructor.</a:t>
            </a:r>
            <a:endParaRPr lang="en-US" sz="3200" dirty="0"/>
          </a:p>
        </p:txBody>
      </p:sp>
      <p:pic>
        <p:nvPicPr>
          <p:cNvPr id="4" name="Picture 3"/>
          <p:cNvPicPr>
            <a:picLocks noChangeAspect="1"/>
          </p:cNvPicPr>
          <p:nvPr/>
        </p:nvPicPr>
        <p:blipFill>
          <a:blip r:embed="rId2"/>
          <a:stretch>
            <a:fillRect/>
          </a:stretch>
        </p:blipFill>
        <p:spPr>
          <a:xfrm>
            <a:off x="566900" y="3101927"/>
            <a:ext cx="10386729" cy="3538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840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 name="Oval 19"/>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72078"/>
            <a:ext cx="12192000" cy="309575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8" name="Oval 27"/>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p:cNvPicPr>
            <a:picLocks noChangeAspect="1"/>
          </p:cNvPicPr>
          <p:nvPr/>
        </p:nvPicPr>
        <p:blipFill>
          <a:blip r:embed="rId6"/>
          <a:stretch>
            <a:fillRect/>
          </a:stretch>
        </p:blipFill>
        <p:spPr>
          <a:xfrm>
            <a:off x="1547446" y="-63098"/>
            <a:ext cx="8561552" cy="3874104"/>
          </a:xfrm>
          <a:prstGeom prst="rect">
            <a:avLst/>
          </a:prstGeom>
        </p:spPr>
      </p:pic>
      <p:sp>
        <p:nvSpPr>
          <p:cNvPr id="4" name="Title 3"/>
          <p:cNvSpPr>
            <a:spLocks noGrp="1"/>
          </p:cNvSpPr>
          <p:nvPr>
            <p:ph type="title"/>
          </p:nvPr>
        </p:nvSpPr>
        <p:spPr>
          <a:xfrm>
            <a:off x="84406" y="3303606"/>
            <a:ext cx="11985674" cy="1604733"/>
          </a:xfrm>
        </p:spPr>
        <p:txBody>
          <a:bodyPr vert="horz" lIns="91440" tIns="45720" rIns="91440" bIns="45720" rtlCol="0" anchor="b">
            <a:normAutofit/>
          </a:bodyPr>
          <a:lstStyle/>
          <a:p>
            <a:pPr algn="ctr">
              <a:lnSpc>
                <a:spcPct val="65000"/>
              </a:lnSpc>
            </a:pPr>
            <a:r>
              <a:rPr lang="en-US" sz="6800" dirty="0">
                <a:blipFill dpi="0" rotWithShape="1">
                  <a:blip r:embed="rId4">
                    <a:extLst/>
                  </a:blip>
                  <a:srcRect/>
                  <a:tile tx="6350" ty="-127000" sx="65000" sy="64000" flip="none" algn="tl"/>
                </a:blipFill>
              </a:rPr>
              <a:t>Notes from the IB gods…</a:t>
            </a:r>
          </a:p>
        </p:txBody>
      </p:sp>
      <p:sp>
        <p:nvSpPr>
          <p:cNvPr id="5" name="Text Placeholder 4"/>
          <p:cNvSpPr>
            <a:spLocks noGrp="1"/>
          </p:cNvSpPr>
          <p:nvPr>
            <p:ph type="body" idx="1"/>
          </p:nvPr>
        </p:nvSpPr>
        <p:spPr>
          <a:xfrm>
            <a:off x="1954031" y="5407742"/>
            <a:ext cx="8283940" cy="865042"/>
          </a:xfrm>
        </p:spPr>
        <p:txBody>
          <a:bodyPr vert="horz" lIns="91440" tIns="45720" rIns="91440" bIns="45720" rtlCol="0">
            <a:normAutofit/>
          </a:bodyPr>
          <a:lstStyle/>
          <a:p>
            <a:pPr algn="ctr"/>
            <a:endParaRPr lang="en-US" sz="2200"/>
          </a:p>
        </p:txBody>
      </p:sp>
    </p:spTree>
    <p:extLst>
      <p:ext uri="{BB962C8B-B14F-4D97-AF65-F5344CB8AC3E}">
        <p14:creationId xmlns:p14="http://schemas.microsoft.com/office/powerpoint/2010/main" val="257710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rotWithShape="1">
          <a:blip r:embed="rId2">
            <a:duotone>
              <a:schemeClr val="bg2">
                <a:shade val="45000"/>
                <a:satMod val="135000"/>
              </a:schemeClr>
              <a:prstClr val="white"/>
            </a:duotone>
            <a:extLst/>
          </a:blip>
          <a:srcRect t="6137" b="13506"/>
          <a:stretch/>
        </p:blipFill>
        <p:spPr>
          <a:xfrm>
            <a:off x="20" y="10"/>
            <a:ext cx="12191980" cy="6857989"/>
          </a:xfrm>
          <a:prstGeom prst="rect">
            <a:avLst/>
          </a:prstGeom>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069848" y="484632"/>
            <a:ext cx="10058400" cy="1609344"/>
          </a:xfrm>
        </p:spPr>
        <p:txBody>
          <a:bodyPr>
            <a:normAutofit/>
          </a:bodyPr>
          <a:lstStyle/>
          <a:p>
            <a:r>
              <a:rPr lang="en-US" dirty="0"/>
              <a:t>Regarding Quality of Work:</a:t>
            </a:r>
          </a:p>
        </p:txBody>
      </p:sp>
      <p:sp>
        <p:nvSpPr>
          <p:cNvPr id="3" name="Content Placeholder 2"/>
          <p:cNvSpPr>
            <a:spLocks noGrp="1"/>
          </p:cNvSpPr>
          <p:nvPr>
            <p:ph idx="1"/>
          </p:nvPr>
        </p:nvSpPr>
        <p:spPr>
          <a:xfrm>
            <a:off x="1069848" y="2121408"/>
            <a:ext cx="10058400" cy="4050792"/>
          </a:xfrm>
        </p:spPr>
        <p:txBody>
          <a:bodyPr>
            <a:normAutofit/>
          </a:bodyPr>
          <a:lstStyle/>
          <a:p>
            <a:r>
              <a:rPr lang="en-US" sz="2800" dirty="0"/>
              <a:t>“ While writing an essay the candidate should have the book beside them so that they can give close references and quote accurately. Essays where characters‘ names are misspelt and events are misplaced are not acceptable in coursework.”</a:t>
            </a:r>
          </a:p>
          <a:p>
            <a:endParaRPr lang="en-US" sz="2800" dirty="0"/>
          </a:p>
        </p:txBody>
      </p:sp>
    </p:spTree>
    <p:extLst>
      <p:ext uri="{BB962C8B-B14F-4D97-AF65-F5344CB8AC3E}">
        <p14:creationId xmlns:p14="http://schemas.microsoft.com/office/powerpoint/2010/main" val="3398070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TM03090434[[fn=Wood Type]]</Template>
  <TotalTime>99</TotalTime>
  <Words>1200</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Georgia</vt:lpstr>
      <vt:lpstr>Rockwell Extra Bold</vt:lpstr>
      <vt:lpstr>Trebuchet MS</vt:lpstr>
      <vt:lpstr>Wingdings</vt:lpstr>
      <vt:lpstr>Wood Type</vt:lpstr>
      <vt:lpstr>Works in Translation Written Assignment</vt:lpstr>
      <vt:lpstr>You are required to produce an essay of 1,200–1,500 words in length on a literary aspect of one work. </vt:lpstr>
      <vt:lpstr>“The written assignment needs to grow out of the supervised writing” (Subject Report 2012) </vt:lpstr>
      <vt:lpstr>Looking at the Supervised Writes</vt:lpstr>
      <vt:lpstr>Sample titles: Mrs. Linde as role model in A Doll’s House; The Vicario brothers as champions of honour; The contrasting roles of ice and snow in Dr. Zhivago </vt:lpstr>
      <vt:lpstr>Boas’ Part In All This…</vt:lpstr>
      <vt:lpstr>PowerPoint Presentation</vt:lpstr>
      <vt:lpstr>Notes from the IB gods…</vt:lpstr>
      <vt:lpstr>Regarding Quality of Work:</vt:lpstr>
      <vt:lpstr>Regarding Pet Peeves of the IB gods:</vt:lpstr>
      <vt:lpstr>No biographical interpretation:</vt:lpstr>
      <vt:lpstr>Address the issue of translation:</vt:lpstr>
      <vt:lpstr>Regarding Essay Structure:</vt:lpstr>
      <vt:lpstr>Regarding Proofreading:</vt:lpstr>
      <vt:lpstr>Rubric Criterion…</vt:lpstr>
      <vt:lpstr>Knowledge &amp; Understanding</vt:lpstr>
      <vt:lpstr>Appreciation of the writer’s choices:</vt:lpstr>
      <vt:lpstr>Organization and Development</vt:lpstr>
      <vt:lpstr>Language</vt:lpstr>
      <vt:lpstr>Your Supervised Writes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 in Translation Written Assignment</dc:title>
  <dc:creator>Christy Boas</dc:creator>
  <cp:lastModifiedBy>Christy Boas</cp:lastModifiedBy>
  <cp:revision>8</cp:revision>
  <dcterms:created xsi:type="dcterms:W3CDTF">2017-05-18T02:14:53Z</dcterms:created>
  <dcterms:modified xsi:type="dcterms:W3CDTF">2017-05-18T15:47:58Z</dcterms:modified>
</cp:coreProperties>
</file>