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2"/>
  </p:notesMasterIdLst>
  <p:sldIdLst>
    <p:sldId id="256" r:id="rId2"/>
    <p:sldId id="263" r:id="rId3"/>
    <p:sldId id="265" r:id="rId4"/>
    <p:sldId id="257" r:id="rId5"/>
    <p:sldId id="258" r:id="rId6"/>
    <p:sldId id="259" r:id="rId7"/>
    <p:sldId id="260" r:id="rId8"/>
    <p:sldId id="262" r:id="rId9"/>
    <p:sldId id="261" r:id="rId10"/>
    <p:sldId id="264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74614-4903-4C14-8C38-2C7130D633D1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0EA20-CDCD-477A-9740-AA43591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3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EA20-CDCD-477A-9740-AA43591902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6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6/4/2017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6/4/2017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7N8wkVA4_8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5lJ-6tWsUY" TargetMode="External"/><Relationship Id="rId2" Type="http://schemas.openxmlformats.org/officeDocument/2006/relationships/hyperlink" Target="https://www.youtube.com/watch?v=F2bk_9T482g&amp;feature=youtu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FzFIDTs3Wt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VP5jEAP3K4" TargetMode="External"/><Relationship Id="rId2" Type="http://schemas.openxmlformats.org/officeDocument/2006/relationships/hyperlink" Target="https://www.youtube.com/watch?v=ydLJtKlVVZ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1VL-y9JHuI" TargetMode="External"/><Relationship Id="rId2" Type="http://schemas.openxmlformats.org/officeDocument/2006/relationships/hyperlink" Target="http://klipd.com/watch/cast-away/im-sorry-wilson-scen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rW23RsUTb2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Analyzing Film as Text: </a:t>
            </a:r>
            <a:r>
              <a:rPr lang="en-US" i="1" dirty="0"/>
              <a:t>A Beginner’s Guide</a:t>
            </a:r>
          </a:p>
        </p:txBody>
      </p:sp>
    </p:spTree>
    <p:extLst>
      <p:ext uri="{BB962C8B-B14F-4D97-AF65-F5344CB8AC3E}">
        <p14:creationId xmlns:p14="http://schemas.microsoft.com/office/powerpoint/2010/main" val="1687394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147"/>
            <a:ext cx="7620000" cy="889144"/>
          </a:xfrm>
        </p:spPr>
        <p:txBody>
          <a:bodyPr/>
          <a:lstStyle/>
          <a:p>
            <a:r>
              <a:rPr lang="en-US" dirty="0"/>
              <a:t>Framing a 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459317"/>
            <a:ext cx="8506691" cy="216592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dirty="0">
                <a:latin typeface="+mj-lt"/>
              </a:rPr>
              <a:t>Wes Anderson is known for his </a:t>
            </a:r>
            <a:r>
              <a:rPr lang="en-US" b="1" dirty="0">
                <a:latin typeface="+mj-lt"/>
              </a:rPr>
              <a:t>symmetrical framing</a:t>
            </a:r>
            <a:r>
              <a:rPr lang="en-US" dirty="0">
                <a:latin typeface="+mj-lt"/>
              </a:rPr>
              <a:t>, which has multiple effects. It can be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humorous</a:t>
            </a:r>
            <a:r>
              <a:rPr lang="en-US" dirty="0">
                <a:latin typeface="+mj-lt"/>
              </a:rPr>
              <a:t>, </a:t>
            </a:r>
            <a:r>
              <a:rPr lang="en-US" dirty="0">
                <a:solidFill>
                  <a:srgbClr val="00B0F0"/>
                </a:solidFill>
                <a:latin typeface="+mj-lt"/>
              </a:rPr>
              <a:t>informational</a:t>
            </a:r>
            <a:r>
              <a:rPr lang="en-US" dirty="0">
                <a:latin typeface="+mj-lt"/>
              </a:rPr>
              <a:t>, and quite literally 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appeals to the human brain </a:t>
            </a:r>
            <a:r>
              <a:rPr lang="en-US" dirty="0">
                <a:latin typeface="+mj-lt"/>
              </a:rPr>
              <a:t>(</a:t>
            </a:r>
            <a:r>
              <a:rPr lang="en-US" i="1" dirty="0">
                <a:latin typeface="+mj-lt"/>
              </a:rPr>
              <a:t>we like things to be symmetrical – it feels natural and right</a:t>
            </a:r>
            <a:r>
              <a:rPr lang="en-US" dirty="0">
                <a:latin typeface="+mj-lt"/>
              </a:rPr>
              <a:t>). </a:t>
            </a:r>
            <a:r>
              <a:rPr lang="en-US" b="1" dirty="0">
                <a:latin typeface="+mj-lt"/>
              </a:rPr>
              <a:t>The emphasis on symmetry in his films also works as a strong and clear juxtaposition to the oddball characters his films are filled with.</a:t>
            </a:r>
          </a:p>
        </p:txBody>
      </p:sp>
      <p:pic>
        <p:nvPicPr>
          <p:cNvPr id="7170" name="Picture 2" descr="http://1.bp.blogspot.com/-vCWQXNjW6E0/VX9xvELuK7I/AAAAAAAAAC0/OozZKne4kd4/s1600/Cente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79" y="988291"/>
            <a:ext cx="6103894" cy="354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6217" y="231015"/>
            <a:ext cx="3209637" cy="64633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  <a:hlinkClick r:id="rId4"/>
              </a:rPr>
              <a:t>https://www.youtube.com/watch?v=7N8wkVA4_8s</a:t>
            </a:r>
            <a:r>
              <a:rPr lang="en-US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044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63" y="136092"/>
            <a:ext cx="7620000" cy="806017"/>
          </a:xfrm>
        </p:spPr>
        <p:txBody>
          <a:bodyPr/>
          <a:lstStyle/>
          <a:p>
            <a:r>
              <a:rPr lang="en-US" dirty="0"/>
              <a:t>“Reading” Films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4417"/>
            <a:ext cx="6165271" cy="5585691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Just like reading a book, you can actually ‘read’ a movie.</a:t>
            </a:r>
          </a:p>
          <a:p>
            <a:r>
              <a:rPr lang="en-US" dirty="0">
                <a:latin typeface="+mj-lt"/>
              </a:rPr>
              <a:t>This requires you to distill information from the moving images and sounds and make meaning from what you see, hear, etc. </a:t>
            </a:r>
          </a:p>
          <a:p>
            <a:r>
              <a:rPr lang="en-US" dirty="0">
                <a:latin typeface="+mj-lt"/>
              </a:rPr>
              <a:t>There are a lot of folks that contribute to the making of movies (directors, producers, editors, sound techs, actors, etc.) and for the purposes of this project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we will think about the 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director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much like the 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author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of a novel.</a:t>
            </a:r>
          </a:p>
          <a:p>
            <a:r>
              <a:rPr lang="en-US" dirty="0">
                <a:latin typeface="+mj-lt"/>
              </a:rPr>
              <a:t>Movies </a:t>
            </a:r>
            <a:r>
              <a:rPr lang="en-US" b="1" dirty="0">
                <a:latin typeface="+mj-lt"/>
              </a:rPr>
              <a:t>DO NOT </a:t>
            </a:r>
            <a:r>
              <a:rPr lang="en-US" dirty="0">
                <a:latin typeface="+mj-lt"/>
              </a:rPr>
              <a:t>exist in a vacuum – film molds the way we think about issues, and they are in turn influenced by the historical context of the time in which they are produced. </a:t>
            </a:r>
            <a:r>
              <a:rPr lang="en-US" b="1" i="1" dirty="0">
                <a:latin typeface="+mj-lt"/>
              </a:rPr>
              <a:t>(Historical context is important here! You need to know when your film was made, and why.)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931">
            <a:off x="6090803" y="129158"/>
            <a:ext cx="2204461" cy="3524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www.edutopia.org/sites/default/files/styles/responsive_1240px/public/content/d2/001200_62.jpg?itok=kfKI-G2z&amp;timestamp=139738247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371">
            <a:off x="7505170" y="3565735"/>
            <a:ext cx="1397877" cy="207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17673" y="3675287"/>
            <a:ext cx="144549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George Lucas</a:t>
            </a:r>
          </a:p>
        </p:txBody>
      </p:sp>
    </p:spTree>
    <p:extLst>
      <p:ext uri="{BB962C8B-B14F-4D97-AF65-F5344CB8AC3E}">
        <p14:creationId xmlns:p14="http://schemas.microsoft.com/office/powerpoint/2010/main" val="395615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 you watch each of the movie clips, jot down </a:t>
            </a:r>
            <a:r>
              <a:rPr lang="en-US" sz="2800" b="1" dirty="0"/>
              <a:t>the choices</a:t>
            </a:r>
            <a:r>
              <a:rPr lang="en-US" sz="2800" dirty="0"/>
              <a:t> </a:t>
            </a:r>
            <a:r>
              <a:rPr lang="en-US" sz="2800" b="1" dirty="0"/>
              <a:t>the director is making </a:t>
            </a:r>
            <a:r>
              <a:rPr lang="en-US" sz="2800" dirty="0"/>
              <a:t>with each scene in your journals. </a:t>
            </a:r>
            <a:r>
              <a:rPr lang="en-US" sz="2800" b="1" dirty="0"/>
              <a:t>Make sure you connect to the effect of the choices on the audience. </a:t>
            </a:r>
          </a:p>
          <a:p>
            <a:r>
              <a:rPr lang="en-US" sz="2800" dirty="0"/>
              <a:t>We will be discussing these in your table groups tomorrow to prepare for the film analysis project. </a:t>
            </a:r>
          </a:p>
          <a:p>
            <a:r>
              <a:rPr lang="en-US" sz="2800" dirty="0"/>
              <a:t>We will go over the film analysis project guidelines tomorrow in class as well. </a:t>
            </a:r>
          </a:p>
        </p:txBody>
      </p:sp>
    </p:spTree>
    <p:extLst>
      <p:ext uri="{BB962C8B-B14F-4D97-AF65-F5344CB8AC3E}">
        <p14:creationId xmlns:p14="http://schemas.microsoft.com/office/powerpoint/2010/main" val="3814549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Characterization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31309" cy="252595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  <a:hlinkClick r:id="rId2"/>
              </a:rPr>
              <a:t>https://www.youtube.com/watch?v=F2bk_9T482g&amp;feature=youtu.be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  <a:hlinkClick r:id="rId3"/>
              </a:rPr>
              <a:t>https://www.youtube.com/watch?v=P5lJ-6tWsUY</a:t>
            </a:r>
            <a:r>
              <a:rPr lang="en-US" dirty="0">
                <a:latin typeface="+mj-lt"/>
              </a:rPr>
              <a:t> </a:t>
            </a:r>
          </a:p>
        </p:txBody>
      </p:sp>
      <p:pic>
        <p:nvPicPr>
          <p:cNvPr id="6146" name="Picture 2" descr="https://upload.wikimedia.org/wikipedia/en/0/05/Up_(2009_film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97" y="1338837"/>
            <a:ext cx="2427958" cy="359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a.media-imdb.com/images/M/MV5BMjA4NDg3NzYxMF5BMl5BanBnXkFtZTcwNTgyNzkyNw@@._V1_SX640_SY720_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86" y="3135526"/>
            <a:ext cx="2316281" cy="343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s://upload.wikimedia.org/wikipedia/commons/4/41/Fir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711">
            <a:off x="495954" y="4237491"/>
            <a:ext cx="1484306" cy="221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6332" y="4553526"/>
            <a:ext cx="2115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Fire Motif:</a:t>
            </a:r>
          </a:p>
          <a:p>
            <a:r>
              <a:rPr lang="en-US" dirty="0">
                <a:latin typeface="+mj-lt"/>
              </a:rPr>
              <a:t>-Used to represent </a:t>
            </a:r>
            <a:r>
              <a:rPr lang="en-US" dirty="0" err="1">
                <a:latin typeface="+mj-lt"/>
              </a:rPr>
              <a:t>Katniss</a:t>
            </a:r>
            <a:r>
              <a:rPr lang="en-US" dirty="0">
                <a:latin typeface="+mj-lt"/>
              </a:rPr>
              <a:t> &amp; her fight against the Capitol</a:t>
            </a:r>
          </a:p>
        </p:txBody>
      </p:sp>
    </p:spTree>
    <p:extLst>
      <p:ext uri="{BB962C8B-B14F-4D97-AF65-F5344CB8AC3E}">
        <p14:creationId xmlns:p14="http://schemas.microsoft.com/office/powerpoint/2010/main" val="345075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179455" cy="4493121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+mj-lt"/>
                <a:hlinkClick r:id="rId2"/>
              </a:rPr>
              <a:t>https://www.youtube.com/watch?v=FzFIDTs3WtI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In film music is often used in juxtaposition to images in an ironic way for a couple of purposes:</a:t>
            </a:r>
          </a:p>
          <a:p>
            <a:pPr lvl="1"/>
            <a:r>
              <a:rPr lang="en-US" dirty="0">
                <a:latin typeface="+mj-lt"/>
              </a:rPr>
              <a:t>To draw laughs</a:t>
            </a:r>
          </a:p>
          <a:p>
            <a:pPr lvl="1"/>
            <a:r>
              <a:rPr lang="en-US" dirty="0">
                <a:latin typeface="+mj-lt"/>
              </a:rPr>
              <a:t>To create an outcome that is contrary to what the viewer expected, thereby challenging what they thought they knew and forcing them to think about the purpose/message of the film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64" y="1151804"/>
            <a:ext cx="3174422" cy="494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51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Suspense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13200" cy="4800600"/>
          </a:xfrm>
        </p:spPr>
        <p:txBody>
          <a:bodyPr/>
          <a:lstStyle/>
          <a:p>
            <a:r>
              <a:rPr lang="en-US" dirty="0">
                <a:latin typeface="+mj-lt"/>
                <a:hlinkClick r:id="rId2"/>
              </a:rPr>
              <a:t>https://www.youtube.com/watch?v=ydLJtKlVVZw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  <a:hlinkClick r:id="rId3"/>
              </a:rPr>
              <a:t>https://www.youtube.com/watch?v=8VP5jEAP3K4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Suspense is enhanced in film through the use of </a:t>
            </a:r>
            <a:r>
              <a:rPr lang="en-US" b="1" dirty="0">
                <a:latin typeface="+mj-lt"/>
              </a:rPr>
              <a:t>music</a:t>
            </a:r>
            <a:r>
              <a:rPr lang="en-US" dirty="0">
                <a:latin typeface="+mj-lt"/>
              </a:rPr>
              <a:t> as well as </a:t>
            </a:r>
            <a:r>
              <a:rPr lang="en-US" b="1" dirty="0">
                <a:latin typeface="+mj-lt"/>
              </a:rPr>
              <a:t>pacing</a:t>
            </a:r>
            <a:r>
              <a:rPr lang="en-US" dirty="0">
                <a:latin typeface="+mj-lt"/>
              </a:rPr>
              <a:t>.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4098" name="Picture 2" descr="https://upload.wikimedia.org/wikipedia/commons/c/c0/The_Birds_original_post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284" y="0"/>
            <a:ext cx="2720380" cy="422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en/b/b9/Psycho_(1960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59" y="1836053"/>
            <a:ext cx="2219866" cy="340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36725" y="5424524"/>
            <a:ext cx="4572000" cy="923330"/>
          </a:xfrm>
          <a:prstGeom prst="rect">
            <a:avLst/>
          </a:prstGeom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“It’s because I liked Edgar Allan Poe’s stories so much that I began to make suspense films.” </a:t>
            </a:r>
            <a:r>
              <a:rPr lang="en-US" dirty="0">
                <a:latin typeface="Arial" pitchFamily="34" charset="0"/>
                <a:cs typeface="Arial" pitchFamily="34" charset="0"/>
              </a:rPr>
              <a:t>~Alfred Hitchcock </a:t>
            </a:r>
          </a:p>
        </p:txBody>
      </p:sp>
    </p:spTree>
    <p:extLst>
      <p:ext uri="{BB962C8B-B14F-4D97-AF65-F5344CB8AC3E}">
        <p14:creationId xmlns:p14="http://schemas.microsoft.com/office/powerpoint/2010/main" val="320491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63818" cy="4800600"/>
          </a:xfrm>
        </p:spPr>
        <p:txBody>
          <a:bodyPr/>
          <a:lstStyle/>
          <a:p>
            <a:r>
              <a:rPr lang="en-US" dirty="0">
                <a:latin typeface="+mj-lt"/>
                <a:hlinkClick r:id="rId2"/>
              </a:rPr>
              <a:t>http://klipd.com/watch/cast-away/im-sorry-wilson-scene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  <a:hlinkClick r:id="rId3"/>
              </a:rPr>
              <a:t>https://www.youtube.com/watch?v=j1VL-y9JHuI</a:t>
            </a:r>
            <a:r>
              <a:rPr lang="en-US" dirty="0">
                <a:latin typeface="+mj-lt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79" y="94528"/>
            <a:ext cx="284797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ia.media-imdb.com/images/M/MV5BMzMwMTM4MDU2N15BMl5BanBnXkFtZTgwMzQ0MjMxMDE@._V1_UY1200_CR73,0,630,1200_AL_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092" y="2576946"/>
            <a:ext cx="2061268" cy="392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91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of View</a:t>
            </a:r>
            <a:br>
              <a:rPr lang="en-US" dirty="0"/>
            </a:br>
            <a:r>
              <a:rPr lang="en-US" dirty="0"/>
              <a:t>(Use of Camera Angles)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8872"/>
            <a:ext cx="4179455" cy="4451927"/>
          </a:xfrm>
        </p:spPr>
        <p:txBody>
          <a:bodyPr/>
          <a:lstStyle/>
          <a:p>
            <a:r>
              <a:rPr lang="en-US" dirty="0">
                <a:latin typeface="+mj-lt"/>
                <a:hlinkClick r:id="rId2"/>
              </a:rPr>
              <a:t>https://www.youtube.com/watch?v=rW23RsUTb2Y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b="1" dirty="0">
                <a:latin typeface="+mj-lt"/>
              </a:rPr>
              <a:t>The film is literally forcing you to look at things in a certain way. </a:t>
            </a:r>
            <a:r>
              <a:rPr lang="en-US" dirty="0">
                <a:latin typeface="+mj-lt"/>
              </a:rPr>
              <a:t>Why do you suppose that is? What is the effect of the camera angles on the audience?</a:t>
            </a:r>
          </a:p>
        </p:txBody>
      </p:sp>
      <p:pic>
        <p:nvPicPr>
          <p:cNvPr id="2050" name="Picture 2" descr="http://ia.media-imdb.com/images/M/MV5BNDcxODkyMjY4MF5BMl5BanBnXkFtZTgwOTk5NTc5MDE@._V1_UY1200_CR85,0,630,1200_AL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332" y="1727201"/>
            <a:ext cx="2574867" cy="490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887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218"/>
            <a:ext cx="7620000" cy="1143000"/>
          </a:xfrm>
        </p:spPr>
        <p:txBody>
          <a:bodyPr/>
          <a:lstStyle/>
          <a:p>
            <a:r>
              <a:rPr lang="en-US" dirty="0"/>
              <a:t>Framing &amp; Staging: Where are your eyes supposed to go?</a:t>
            </a:r>
          </a:p>
        </p:txBody>
      </p:sp>
      <p:pic>
        <p:nvPicPr>
          <p:cNvPr id="1026" name="Picture 2" descr="http://static1.squarespace.com/static/534ac38de4b0cbe1acc1d019/t/55228ff7e4b00f468f91f372/1428328441880/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51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161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222</TotalTime>
  <Words>587</Words>
  <Application>Microsoft Office PowerPoint</Application>
  <PresentationFormat>On-screen Show (4:3)</PresentationFormat>
  <Paragraphs>45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Adjacency</vt:lpstr>
      <vt:lpstr>Analyzing Film as Text: A Beginner’s Guide</vt:lpstr>
      <vt:lpstr>“Reading” Films</vt:lpstr>
      <vt:lpstr>YOUR TASK</vt:lpstr>
      <vt:lpstr>Developing Characterization</vt:lpstr>
      <vt:lpstr>Irony</vt:lpstr>
      <vt:lpstr>Building Suspense</vt:lpstr>
      <vt:lpstr>Symbolism</vt:lpstr>
      <vt:lpstr>Point of View (Use of Camera Angles)</vt:lpstr>
      <vt:lpstr>Framing &amp; Staging: Where are your eyes supposed to go?</vt:lpstr>
      <vt:lpstr>Framing a Shot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Fowler</dc:creator>
  <cp:lastModifiedBy>Christy Boas</cp:lastModifiedBy>
  <cp:revision>23</cp:revision>
  <dcterms:created xsi:type="dcterms:W3CDTF">2016-05-27T03:36:39Z</dcterms:created>
  <dcterms:modified xsi:type="dcterms:W3CDTF">2017-06-05T03:16:12Z</dcterms:modified>
</cp:coreProperties>
</file>