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5/31/2016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5/31/2016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highered.mheducation.com/sites/0072405228/student_view0/drama_glossar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Written Assignment</a:t>
            </a:r>
          </a:p>
        </p:txBody>
      </p:sp>
      <p:sp>
        <p:nvSpPr>
          <p:cNvPr id="3" name="Subtitle 2"/>
          <p:cNvSpPr>
            <a:spLocks noGrp="1"/>
          </p:cNvSpPr>
          <p:nvPr>
            <p:ph type="subTitle" idx="1"/>
          </p:nvPr>
        </p:nvSpPr>
        <p:spPr/>
        <p:txBody>
          <a:bodyPr/>
          <a:lstStyle/>
          <a:p>
            <a:r>
              <a:rPr lang="en-US" dirty="0"/>
              <a:t>General Comments</a:t>
            </a:r>
          </a:p>
        </p:txBody>
      </p:sp>
    </p:spTree>
    <p:extLst>
      <p:ext uri="{BB962C8B-B14F-4D97-AF65-F5344CB8AC3E}">
        <p14:creationId xmlns:p14="http://schemas.microsoft.com/office/powerpoint/2010/main" val="3538462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Ibsen</a:t>
            </a:r>
          </a:p>
        </p:txBody>
      </p:sp>
      <p:sp>
        <p:nvSpPr>
          <p:cNvPr id="3" name="Content Placeholder 2"/>
          <p:cNvSpPr>
            <a:spLocks noGrp="1"/>
          </p:cNvSpPr>
          <p:nvPr>
            <p:ph idx="1"/>
          </p:nvPr>
        </p:nvSpPr>
        <p:spPr/>
        <p:txBody>
          <a:bodyPr>
            <a:normAutofit lnSpcReduction="10000"/>
          </a:bodyPr>
          <a:lstStyle/>
          <a:p>
            <a:r>
              <a:rPr lang="en-US" dirty="0"/>
              <a:t>The Good:</a:t>
            </a:r>
          </a:p>
          <a:p>
            <a:pPr lvl="1"/>
            <a:r>
              <a:rPr lang="en-US" dirty="0"/>
              <a:t>Focused analysis.</a:t>
            </a:r>
          </a:p>
          <a:p>
            <a:pPr lvl="1"/>
            <a:r>
              <a:rPr lang="en-US" dirty="0"/>
              <a:t>Most consistent in creating culture and context.</a:t>
            </a:r>
          </a:p>
          <a:p>
            <a:r>
              <a:rPr lang="en-US" dirty="0"/>
              <a:t>The Bad:</a:t>
            </a:r>
          </a:p>
          <a:p>
            <a:pPr lvl="1"/>
            <a:r>
              <a:rPr lang="en-US" dirty="0"/>
              <a:t>Incorrect Citations.</a:t>
            </a:r>
          </a:p>
          <a:p>
            <a:pPr lvl="1"/>
            <a:r>
              <a:rPr lang="en-US" dirty="0"/>
              <a:t>Most redundant.</a:t>
            </a:r>
          </a:p>
          <a:p>
            <a:pPr lvl="1"/>
            <a:r>
              <a:rPr lang="en-US" dirty="0"/>
              <a:t>Lacking techniques.</a:t>
            </a:r>
          </a:p>
          <a:p>
            <a:r>
              <a:rPr lang="en-US" dirty="0"/>
              <a:t>The Ugly:</a:t>
            </a:r>
          </a:p>
          <a:p>
            <a:pPr lvl="1"/>
            <a:r>
              <a:rPr lang="en-US" dirty="0"/>
              <a:t>The characters are not real!</a:t>
            </a:r>
          </a:p>
          <a:p>
            <a:pPr lvl="1"/>
            <a:r>
              <a:rPr lang="en-US" dirty="0"/>
              <a:t>Most plot-driven analysis.</a:t>
            </a:r>
          </a:p>
          <a:p>
            <a:endParaRPr lang="en-US" dirty="0"/>
          </a:p>
        </p:txBody>
      </p:sp>
      <p:sp>
        <p:nvSpPr>
          <p:cNvPr id="4" name="TextBox 3"/>
          <p:cNvSpPr txBox="1"/>
          <p:nvPr/>
        </p:nvSpPr>
        <p:spPr>
          <a:xfrm>
            <a:off x="7791796" y="3169920"/>
            <a:ext cx="2909455" cy="1477328"/>
          </a:xfrm>
          <a:prstGeom prst="rect">
            <a:avLst/>
          </a:prstGeom>
          <a:noFill/>
        </p:spPr>
        <p:txBody>
          <a:bodyPr wrap="square" rtlCol="0">
            <a:spAutoFit/>
          </a:bodyPr>
          <a:lstStyle/>
          <a:p>
            <a:r>
              <a:rPr lang="en-US" dirty="0">
                <a:hlinkClick r:id="rId2"/>
              </a:rPr>
              <a:t>http://highered.mheducation.com/sites/0072405228/student_view0/drama_glossary.html</a:t>
            </a:r>
            <a:r>
              <a:rPr lang="en-US" dirty="0"/>
              <a:t> (More Drama Literary Terms)</a:t>
            </a:r>
          </a:p>
        </p:txBody>
      </p:sp>
    </p:spTree>
    <p:extLst>
      <p:ext uri="{BB962C8B-B14F-4D97-AF65-F5344CB8AC3E}">
        <p14:creationId xmlns:p14="http://schemas.microsoft.com/office/powerpoint/2010/main" val="20892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Neruda</a:t>
            </a:r>
          </a:p>
        </p:txBody>
      </p:sp>
      <p:sp>
        <p:nvSpPr>
          <p:cNvPr id="3" name="Content Placeholder 2"/>
          <p:cNvSpPr>
            <a:spLocks noGrp="1"/>
          </p:cNvSpPr>
          <p:nvPr>
            <p:ph idx="1"/>
          </p:nvPr>
        </p:nvSpPr>
        <p:spPr/>
        <p:txBody>
          <a:bodyPr/>
          <a:lstStyle/>
          <a:p>
            <a:r>
              <a:rPr lang="en-US" dirty="0"/>
              <a:t>The Good:</a:t>
            </a:r>
          </a:p>
          <a:p>
            <a:pPr lvl="1"/>
            <a:r>
              <a:rPr lang="en-US" dirty="0"/>
              <a:t>Best literary analysis with most literary devices!</a:t>
            </a:r>
          </a:p>
          <a:p>
            <a:pPr lvl="1"/>
            <a:r>
              <a:rPr lang="en-US" dirty="0"/>
              <a:t>Most concise.</a:t>
            </a:r>
          </a:p>
          <a:p>
            <a:r>
              <a:rPr lang="en-US" dirty="0"/>
              <a:t>The Bad:</a:t>
            </a:r>
          </a:p>
          <a:p>
            <a:pPr lvl="1"/>
            <a:r>
              <a:rPr lang="en-US" dirty="0"/>
              <a:t>Missing structure discussion.</a:t>
            </a:r>
          </a:p>
          <a:p>
            <a:pPr lvl="1"/>
            <a:r>
              <a:rPr lang="en-US" dirty="0"/>
              <a:t>Incorrect citations.</a:t>
            </a:r>
          </a:p>
          <a:p>
            <a:r>
              <a:rPr lang="en-US" dirty="0"/>
              <a:t>The Ugly:</a:t>
            </a:r>
          </a:p>
          <a:p>
            <a:pPr lvl="1"/>
            <a:r>
              <a:rPr lang="en-US" dirty="0"/>
              <a:t>Slippery slope of history paper.</a:t>
            </a:r>
          </a:p>
          <a:p>
            <a:pPr lvl="1"/>
            <a:r>
              <a:rPr lang="en-US" dirty="0"/>
              <a:t>Passive voice (Neruda missing).</a:t>
            </a:r>
          </a:p>
        </p:txBody>
      </p:sp>
      <p:sp>
        <p:nvSpPr>
          <p:cNvPr id="4" name="TextBox 3"/>
          <p:cNvSpPr txBox="1"/>
          <p:nvPr/>
        </p:nvSpPr>
        <p:spPr>
          <a:xfrm>
            <a:off x="7348451" y="2510444"/>
            <a:ext cx="4023360" cy="3693319"/>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dirty="0">
                <a:solidFill>
                  <a:schemeClr val="bg2"/>
                </a:solidFill>
              </a:rPr>
              <a:t>Speaker vs. Narrator (prove it’s Neruda b/c it’s not always the case)</a:t>
            </a:r>
          </a:p>
          <a:p>
            <a:endParaRPr lang="en-US" dirty="0">
              <a:solidFill>
                <a:schemeClr val="bg2"/>
              </a:solidFill>
            </a:endParaRPr>
          </a:p>
          <a:p>
            <a:r>
              <a:rPr lang="en-US" dirty="0">
                <a:solidFill>
                  <a:schemeClr val="bg2"/>
                </a:solidFill>
              </a:rPr>
              <a:t>Metonymy (one thing stands for something else that is closely related to it (For example, using the phrase "the crown" to refer to the king would be an example of metonymy.)</a:t>
            </a:r>
          </a:p>
          <a:p>
            <a:endParaRPr lang="en-US" dirty="0">
              <a:solidFill>
                <a:schemeClr val="bg2"/>
              </a:solidFill>
            </a:endParaRPr>
          </a:p>
          <a:p>
            <a:r>
              <a:rPr lang="en-US" dirty="0" err="1">
                <a:solidFill>
                  <a:schemeClr val="bg2"/>
                </a:solidFill>
              </a:rPr>
              <a:t>Synechdoche</a:t>
            </a:r>
            <a:r>
              <a:rPr lang="en-US" dirty="0">
                <a:solidFill>
                  <a:schemeClr val="bg2"/>
                </a:solidFill>
              </a:rPr>
              <a:t> (a part stands in for a whole (For example, in the phrase "all hands on deck," "hands" stands in for the people in the ship's crew.)</a:t>
            </a:r>
          </a:p>
        </p:txBody>
      </p:sp>
    </p:spTree>
    <p:extLst>
      <p:ext uri="{BB962C8B-B14F-4D97-AF65-F5344CB8AC3E}">
        <p14:creationId xmlns:p14="http://schemas.microsoft.com/office/powerpoint/2010/main" val="103399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Ninh</a:t>
            </a:r>
            <a:endParaRPr lang="en-US" dirty="0"/>
          </a:p>
        </p:txBody>
      </p:sp>
      <p:sp>
        <p:nvSpPr>
          <p:cNvPr id="3" name="Content Placeholder 2"/>
          <p:cNvSpPr>
            <a:spLocks noGrp="1"/>
          </p:cNvSpPr>
          <p:nvPr>
            <p:ph idx="1"/>
          </p:nvPr>
        </p:nvSpPr>
        <p:spPr/>
        <p:txBody>
          <a:bodyPr/>
          <a:lstStyle/>
          <a:p>
            <a:r>
              <a:rPr lang="en-US" dirty="0"/>
              <a:t>The Good:</a:t>
            </a:r>
          </a:p>
          <a:p>
            <a:pPr lvl="1"/>
            <a:r>
              <a:rPr lang="en-US" dirty="0"/>
              <a:t>Most diverse and unique analysis.</a:t>
            </a:r>
          </a:p>
          <a:p>
            <a:pPr lvl="1"/>
            <a:r>
              <a:rPr lang="en-US" dirty="0"/>
              <a:t>Developed analysis (the effect).</a:t>
            </a:r>
          </a:p>
          <a:p>
            <a:r>
              <a:rPr lang="en-US" dirty="0"/>
              <a:t>The Bad:</a:t>
            </a:r>
          </a:p>
          <a:p>
            <a:pPr lvl="1"/>
            <a:r>
              <a:rPr lang="en-US" dirty="0"/>
              <a:t>Missed opportunities for culture and context.</a:t>
            </a:r>
          </a:p>
          <a:p>
            <a:pPr lvl="1"/>
            <a:r>
              <a:rPr lang="en-US" dirty="0"/>
              <a:t>Lack of textual evidence (a lot of telling vs. showing).</a:t>
            </a:r>
          </a:p>
          <a:p>
            <a:r>
              <a:rPr lang="en-US" dirty="0"/>
              <a:t>The Ugly:</a:t>
            </a:r>
          </a:p>
          <a:p>
            <a:pPr lvl="1"/>
            <a:r>
              <a:rPr lang="en-US" dirty="0" err="1"/>
              <a:t>Kien</a:t>
            </a:r>
            <a:r>
              <a:rPr lang="en-US" dirty="0"/>
              <a:t> is not </a:t>
            </a:r>
            <a:r>
              <a:rPr lang="en-US" dirty="0" err="1"/>
              <a:t>Ninh</a:t>
            </a:r>
            <a:r>
              <a:rPr lang="en-US" dirty="0"/>
              <a:t>.</a:t>
            </a:r>
          </a:p>
          <a:p>
            <a:pPr lvl="1"/>
            <a:r>
              <a:rPr lang="en-US" dirty="0"/>
              <a:t>Lack of direction/organization.</a:t>
            </a:r>
          </a:p>
        </p:txBody>
      </p:sp>
    </p:spTree>
    <p:extLst>
      <p:ext uri="{BB962C8B-B14F-4D97-AF65-F5344CB8AC3E}">
        <p14:creationId xmlns:p14="http://schemas.microsoft.com/office/powerpoint/2010/main" val="241973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Comments</a:t>
            </a:r>
          </a:p>
        </p:txBody>
      </p:sp>
      <p:sp>
        <p:nvSpPr>
          <p:cNvPr id="3" name="Content Placeholder 2"/>
          <p:cNvSpPr>
            <a:spLocks noGrp="1"/>
          </p:cNvSpPr>
          <p:nvPr>
            <p:ph idx="1"/>
          </p:nvPr>
        </p:nvSpPr>
        <p:spPr/>
        <p:txBody>
          <a:bodyPr>
            <a:normAutofit lnSpcReduction="10000"/>
          </a:bodyPr>
          <a:lstStyle/>
          <a:p>
            <a:r>
              <a:rPr lang="en-US" dirty="0"/>
              <a:t>The Good:</a:t>
            </a:r>
          </a:p>
          <a:p>
            <a:pPr lvl="1"/>
            <a:r>
              <a:rPr lang="en-US" dirty="0"/>
              <a:t>Much improved since the beginning of the year (was bragging just a bit to a friend!)</a:t>
            </a:r>
          </a:p>
          <a:p>
            <a:r>
              <a:rPr lang="en-US" dirty="0"/>
              <a:t>The Bad:</a:t>
            </a:r>
          </a:p>
          <a:p>
            <a:pPr lvl="1"/>
            <a:r>
              <a:rPr lang="en-US" dirty="0"/>
              <a:t>Literary Vocabulary is missing.</a:t>
            </a:r>
          </a:p>
          <a:p>
            <a:pPr lvl="1"/>
            <a:r>
              <a:rPr lang="en-US" dirty="0"/>
              <a:t>MLA Formatting (1.5 spacing, heading, page numbers)</a:t>
            </a:r>
          </a:p>
          <a:p>
            <a:pPr lvl="1"/>
            <a:r>
              <a:rPr lang="en-US" dirty="0"/>
              <a:t>Works </a:t>
            </a:r>
            <a:r>
              <a:rPr lang="en-US"/>
              <a:t>Cited Page?</a:t>
            </a:r>
            <a:endParaRPr lang="en-US" dirty="0"/>
          </a:p>
          <a:p>
            <a:r>
              <a:rPr lang="en-US" dirty="0"/>
              <a:t>The Ugly:</a:t>
            </a:r>
          </a:p>
          <a:p>
            <a:pPr lvl="1"/>
            <a:r>
              <a:rPr lang="en-US" dirty="0"/>
              <a:t>Academic Tone</a:t>
            </a:r>
          </a:p>
          <a:p>
            <a:pPr lvl="1"/>
            <a:r>
              <a:rPr lang="en-US" dirty="0"/>
              <a:t>Proofreading – lack of attention to detail.</a:t>
            </a:r>
          </a:p>
          <a:p>
            <a:endParaRPr lang="en-US" dirty="0"/>
          </a:p>
        </p:txBody>
      </p:sp>
    </p:spTree>
    <p:extLst>
      <p:ext uri="{BB962C8B-B14F-4D97-AF65-F5344CB8AC3E}">
        <p14:creationId xmlns:p14="http://schemas.microsoft.com/office/powerpoint/2010/main" val="35250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25</TotalTime>
  <Words>291</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Trebuchet MS</vt:lpstr>
      <vt:lpstr>Berlin</vt:lpstr>
      <vt:lpstr>The Written Assignment</vt:lpstr>
      <vt:lpstr>Ibsen</vt:lpstr>
      <vt:lpstr>Neruda</vt:lpstr>
      <vt:lpstr>Ninh</vt:lpstr>
      <vt:lpstr>General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Written Assignment</dc:title>
  <dc:creator>Christy Boas</dc:creator>
  <cp:lastModifiedBy>Christy Boas</cp:lastModifiedBy>
  <cp:revision>4</cp:revision>
  <dcterms:created xsi:type="dcterms:W3CDTF">2016-05-31T14:34:11Z</dcterms:created>
  <dcterms:modified xsi:type="dcterms:W3CDTF">2016-05-31T15:21:47Z</dcterms:modified>
</cp:coreProperties>
</file>