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00DE8-D69F-4089-8F6F-6ED0C4A6FE86}" type="doc">
      <dgm:prSet loTypeId="urn:microsoft.com/office/officeart/2005/8/layout/hierarchy1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818180A7-EA65-410A-AA03-1084A52F98E2}">
      <dgm:prSet/>
      <dgm:spPr/>
      <dgm:t>
        <a:bodyPr/>
        <a:lstStyle/>
        <a:p>
          <a:r>
            <a:rPr lang="en-US" dirty="0"/>
            <a:t>Where does the </a:t>
          </a:r>
          <a:r>
            <a:rPr lang="en-US" b="1" dirty="0"/>
            <a:t>American Story </a:t>
          </a:r>
          <a:r>
            <a:rPr lang="en-US" dirty="0"/>
            <a:t>begin?</a:t>
          </a:r>
        </a:p>
      </dgm:t>
    </dgm:pt>
    <dgm:pt modelId="{899F0349-FCEB-4BAC-A988-913871540697}" type="parTrans" cxnId="{68986AC9-5774-4D27-BBE2-71495748F585}">
      <dgm:prSet/>
      <dgm:spPr/>
      <dgm:t>
        <a:bodyPr/>
        <a:lstStyle/>
        <a:p>
          <a:endParaRPr lang="en-US"/>
        </a:p>
      </dgm:t>
    </dgm:pt>
    <dgm:pt modelId="{D7093B99-F407-494A-82C2-BF502C4F0FEC}" type="sibTrans" cxnId="{68986AC9-5774-4D27-BBE2-71495748F585}">
      <dgm:prSet/>
      <dgm:spPr/>
      <dgm:t>
        <a:bodyPr/>
        <a:lstStyle/>
        <a:p>
          <a:endParaRPr lang="en-US"/>
        </a:p>
      </dgm:t>
    </dgm:pt>
    <dgm:pt modelId="{8C6B401F-7798-4E14-A74B-B9463688D8BB}">
      <dgm:prSet/>
      <dgm:spPr/>
      <dgm:t>
        <a:bodyPr/>
        <a:lstStyle/>
        <a:p>
          <a:r>
            <a:rPr lang="en-US"/>
            <a:t>And whose story is it to tell?</a:t>
          </a:r>
        </a:p>
      </dgm:t>
    </dgm:pt>
    <dgm:pt modelId="{F30FA10B-A7BD-4037-B72A-7F4BCBF63EE7}" type="parTrans" cxnId="{CCD2F32B-CDB3-45F9-AB6A-2DE0A3AB5C11}">
      <dgm:prSet/>
      <dgm:spPr/>
      <dgm:t>
        <a:bodyPr/>
        <a:lstStyle/>
        <a:p>
          <a:endParaRPr lang="en-US"/>
        </a:p>
      </dgm:t>
    </dgm:pt>
    <dgm:pt modelId="{E08443EA-257E-4AD3-94F4-8ACE5EA609B7}" type="sibTrans" cxnId="{CCD2F32B-CDB3-45F9-AB6A-2DE0A3AB5C11}">
      <dgm:prSet/>
      <dgm:spPr/>
      <dgm:t>
        <a:bodyPr/>
        <a:lstStyle/>
        <a:p>
          <a:endParaRPr lang="en-US"/>
        </a:p>
      </dgm:t>
    </dgm:pt>
    <dgm:pt modelId="{5593180D-61F6-4E6E-83A7-8466E65ED42F}" type="pres">
      <dgm:prSet presAssocID="{22600DE8-D69F-4089-8F6F-6ED0C4A6FE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4A44FF-3C7B-42A6-90B7-051060A37AD2}" type="pres">
      <dgm:prSet presAssocID="{818180A7-EA65-410A-AA03-1084A52F98E2}" presName="hierRoot1" presStyleCnt="0"/>
      <dgm:spPr/>
    </dgm:pt>
    <dgm:pt modelId="{DD47CE29-A2B2-4BFD-9472-2DAF43982A31}" type="pres">
      <dgm:prSet presAssocID="{818180A7-EA65-410A-AA03-1084A52F98E2}" presName="composite" presStyleCnt="0"/>
      <dgm:spPr/>
    </dgm:pt>
    <dgm:pt modelId="{A4976D41-8F18-4789-949F-AC9E4F2D3EBD}" type="pres">
      <dgm:prSet presAssocID="{818180A7-EA65-410A-AA03-1084A52F98E2}" presName="background" presStyleLbl="node0" presStyleIdx="0" presStyleCnt="2"/>
      <dgm:spPr/>
    </dgm:pt>
    <dgm:pt modelId="{1A8DEFAB-B11D-43B2-BBBB-B1866EF81832}" type="pres">
      <dgm:prSet presAssocID="{818180A7-EA65-410A-AA03-1084A52F98E2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EBD07B-BA66-465A-BF8A-6555A58F1CEB}" type="pres">
      <dgm:prSet presAssocID="{818180A7-EA65-410A-AA03-1084A52F98E2}" presName="hierChild2" presStyleCnt="0"/>
      <dgm:spPr/>
    </dgm:pt>
    <dgm:pt modelId="{79A0726C-2B4C-4955-8090-CE87003B8828}" type="pres">
      <dgm:prSet presAssocID="{8C6B401F-7798-4E14-A74B-B9463688D8BB}" presName="hierRoot1" presStyleCnt="0"/>
      <dgm:spPr/>
    </dgm:pt>
    <dgm:pt modelId="{99090959-EDB1-499E-9C75-51936C5B0236}" type="pres">
      <dgm:prSet presAssocID="{8C6B401F-7798-4E14-A74B-B9463688D8BB}" presName="composite" presStyleCnt="0"/>
      <dgm:spPr/>
    </dgm:pt>
    <dgm:pt modelId="{F3685150-7ABB-4493-98D4-7CC753B098EC}" type="pres">
      <dgm:prSet presAssocID="{8C6B401F-7798-4E14-A74B-B9463688D8BB}" presName="background" presStyleLbl="node0" presStyleIdx="1" presStyleCnt="2"/>
      <dgm:spPr/>
    </dgm:pt>
    <dgm:pt modelId="{CEFBEC8A-9313-4E18-B93A-C033C25D2260}" type="pres">
      <dgm:prSet presAssocID="{8C6B401F-7798-4E14-A74B-B9463688D8BB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DF88D2-E0DD-45B2-85AB-370921592A68}" type="pres">
      <dgm:prSet presAssocID="{8C6B401F-7798-4E14-A74B-B9463688D8BB}" presName="hierChild2" presStyleCnt="0"/>
      <dgm:spPr/>
    </dgm:pt>
  </dgm:ptLst>
  <dgm:cxnLst>
    <dgm:cxn modelId="{05F86DFD-B382-420A-AB09-41907A4A7178}" type="presOf" srcId="{22600DE8-D69F-4089-8F6F-6ED0C4A6FE86}" destId="{5593180D-61F6-4E6E-83A7-8466E65ED42F}" srcOrd="0" destOrd="0" presId="urn:microsoft.com/office/officeart/2005/8/layout/hierarchy1"/>
    <dgm:cxn modelId="{CCD2F32B-CDB3-45F9-AB6A-2DE0A3AB5C11}" srcId="{22600DE8-D69F-4089-8F6F-6ED0C4A6FE86}" destId="{8C6B401F-7798-4E14-A74B-B9463688D8BB}" srcOrd="1" destOrd="0" parTransId="{F30FA10B-A7BD-4037-B72A-7F4BCBF63EE7}" sibTransId="{E08443EA-257E-4AD3-94F4-8ACE5EA609B7}"/>
    <dgm:cxn modelId="{68986AC9-5774-4D27-BBE2-71495748F585}" srcId="{22600DE8-D69F-4089-8F6F-6ED0C4A6FE86}" destId="{818180A7-EA65-410A-AA03-1084A52F98E2}" srcOrd="0" destOrd="0" parTransId="{899F0349-FCEB-4BAC-A988-913871540697}" sibTransId="{D7093B99-F407-494A-82C2-BF502C4F0FEC}"/>
    <dgm:cxn modelId="{FAB52691-4A46-4A7B-977B-2CDEAF8F08A1}" type="presOf" srcId="{8C6B401F-7798-4E14-A74B-B9463688D8BB}" destId="{CEFBEC8A-9313-4E18-B93A-C033C25D2260}" srcOrd="0" destOrd="0" presId="urn:microsoft.com/office/officeart/2005/8/layout/hierarchy1"/>
    <dgm:cxn modelId="{A5D67487-F2D1-4B3E-948A-2E1DE0085C8B}" type="presOf" srcId="{818180A7-EA65-410A-AA03-1084A52F98E2}" destId="{1A8DEFAB-B11D-43B2-BBBB-B1866EF81832}" srcOrd="0" destOrd="0" presId="urn:microsoft.com/office/officeart/2005/8/layout/hierarchy1"/>
    <dgm:cxn modelId="{B5C90644-4E99-4DC8-BD46-C52900C491E3}" type="presParOf" srcId="{5593180D-61F6-4E6E-83A7-8466E65ED42F}" destId="{F64A44FF-3C7B-42A6-90B7-051060A37AD2}" srcOrd="0" destOrd="0" presId="urn:microsoft.com/office/officeart/2005/8/layout/hierarchy1"/>
    <dgm:cxn modelId="{3B5DFFF3-4435-4AB9-A6E0-BB73B35179B6}" type="presParOf" srcId="{F64A44FF-3C7B-42A6-90B7-051060A37AD2}" destId="{DD47CE29-A2B2-4BFD-9472-2DAF43982A31}" srcOrd="0" destOrd="0" presId="urn:microsoft.com/office/officeart/2005/8/layout/hierarchy1"/>
    <dgm:cxn modelId="{B9DE6F57-D6E7-40F9-B2C8-34BC4143E101}" type="presParOf" srcId="{DD47CE29-A2B2-4BFD-9472-2DAF43982A31}" destId="{A4976D41-8F18-4789-949F-AC9E4F2D3EBD}" srcOrd="0" destOrd="0" presId="urn:microsoft.com/office/officeart/2005/8/layout/hierarchy1"/>
    <dgm:cxn modelId="{1874A483-0168-4363-A5D8-AC501BB7676D}" type="presParOf" srcId="{DD47CE29-A2B2-4BFD-9472-2DAF43982A31}" destId="{1A8DEFAB-B11D-43B2-BBBB-B1866EF81832}" srcOrd="1" destOrd="0" presId="urn:microsoft.com/office/officeart/2005/8/layout/hierarchy1"/>
    <dgm:cxn modelId="{82F4F3A0-645C-4978-ABE2-E9A063495D37}" type="presParOf" srcId="{F64A44FF-3C7B-42A6-90B7-051060A37AD2}" destId="{63EBD07B-BA66-465A-BF8A-6555A58F1CEB}" srcOrd="1" destOrd="0" presId="urn:microsoft.com/office/officeart/2005/8/layout/hierarchy1"/>
    <dgm:cxn modelId="{01FDB765-FC97-4796-BF88-2922F637C1DF}" type="presParOf" srcId="{5593180D-61F6-4E6E-83A7-8466E65ED42F}" destId="{79A0726C-2B4C-4955-8090-CE87003B8828}" srcOrd="1" destOrd="0" presId="urn:microsoft.com/office/officeart/2005/8/layout/hierarchy1"/>
    <dgm:cxn modelId="{59ADC90B-4428-402A-99F8-FAABAE8D115C}" type="presParOf" srcId="{79A0726C-2B4C-4955-8090-CE87003B8828}" destId="{99090959-EDB1-499E-9C75-51936C5B0236}" srcOrd="0" destOrd="0" presId="urn:microsoft.com/office/officeart/2005/8/layout/hierarchy1"/>
    <dgm:cxn modelId="{E0C8A9D1-268D-4B3C-8773-909AA6006A08}" type="presParOf" srcId="{99090959-EDB1-499E-9C75-51936C5B0236}" destId="{F3685150-7ABB-4493-98D4-7CC753B098EC}" srcOrd="0" destOrd="0" presId="urn:microsoft.com/office/officeart/2005/8/layout/hierarchy1"/>
    <dgm:cxn modelId="{DBDDD65C-90BE-466D-BED8-BB41B93BC9CD}" type="presParOf" srcId="{99090959-EDB1-499E-9C75-51936C5B0236}" destId="{CEFBEC8A-9313-4E18-B93A-C033C25D2260}" srcOrd="1" destOrd="0" presId="urn:microsoft.com/office/officeart/2005/8/layout/hierarchy1"/>
    <dgm:cxn modelId="{D1A6AFB8-AB5B-40F2-8976-102F2C070E8D}" type="presParOf" srcId="{79A0726C-2B4C-4955-8090-CE87003B8828}" destId="{49DF88D2-E0DD-45B2-85AB-370921592A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76D41-8F18-4789-949F-AC9E4F2D3EBD}">
      <dsp:nvSpPr>
        <dsp:cNvPr id="0" name=""/>
        <dsp:cNvSpPr/>
      </dsp:nvSpPr>
      <dsp:spPr>
        <a:xfrm>
          <a:off x="991" y="510706"/>
          <a:ext cx="3480427" cy="2210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DEFAB-B11D-43B2-BBBB-B1866EF81832}">
      <dsp:nvSpPr>
        <dsp:cNvPr id="0" name=""/>
        <dsp:cNvSpPr/>
      </dsp:nvSpPr>
      <dsp:spPr>
        <a:xfrm>
          <a:off x="387705" y="878084"/>
          <a:ext cx="3480427" cy="22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Where does the </a:t>
          </a:r>
          <a:r>
            <a:rPr lang="en-US" sz="3800" b="1" kern="1200" dirty="0"/>
            <a:t>American Story </a:t>
          </a:r>
          <a:r>
            <a:rPr lang="en-US" sz="3800" kern="1200" dirty="0"/>
            <a:t>begin?</a:t>
          </a:r>
        </a:p>
      </dsp:txBody>
      <dsp:txXfrm>
        <a:off x="452436" y="942815"/>
        <a:ext cx="3350965" cy="2080609"/>
      </dsp:txXfrm>
    </dsp:sp>
    <dsp:sp modelId="{F3685150-7ABB-4493-98D4-7CC753B098EC}">
      <dsp:nvSpPr>
        <dsp:cNvPr id="0" name=""/>
        <dsp:cNvSpPr/>
      </dsp:nvSpPr>
      <dsp:spPr>
        <a:xfrm>
          <a:off x="4254847" y="510706"/>
          <a:ext cx="3480427" cy="2210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BEC8A-9313-4E18-B93A-C033C25D2260}">
      <dsp:nvSpPr>
        <dsp:cNvPr id="0" name=""/>
        <dsp:cNvSpPr/>
      </dsp:nvSpPr>
      <dsp:spPr>
        <a:xfrm>
          <a:off x="4641561" y="878084"/>
          <a:ext cx="3480427" cy="221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/>
            <a:t>And whose story is it to tell?</a:t>
          </a:r>
        </a:p>
      </dsp:txBody>
      <dsp:txXfrm>
        <a:off x="4706292" y="942815"/>
        <a:ext cx="3350965" cy="2080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04AF466F-BDA4-4F18-9C7B-FF0A9A1B0E80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3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943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49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04799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0742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439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410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9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AAB955F9-81EA-47C5-8059-9E5C2B437C70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7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63A9A7CB-BEE6-4F99-898E-913F06E8E125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6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3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3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1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4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9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9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48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  <p:sldLayoutId id="2147483976" r:id="rId14"/>
    <p:sldLayoutId id="2147483977" r:id="rId15"/>
    <p:sldLayoutId id="2147483978" r:id="rId16"/>
    <p:sldLayoutId id="214748397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settle in…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336872"/>
            <a:ext cx="8010236" cy="3814545"/>
          </a:xfrm>
          <a:solidFill>
            <a:srgbClr val="FFFFFF">
              <a:alpha val="69804"/>
            </a:srgb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Please choose someone to pick up the following: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Your supply bin from the back of room 2214.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Copies of the text book in the closet behind the front projector screen for each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Everyone needs their composition notebook and something to write with.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Please keep “Reading Poetry” until tomorrow or Thursday.   </a:t>
            </a:r>
          </a:p>
        </p:txBody>
      </p:sp>
    </p:spTree>
    <p:extLst>
      <p:ext uri="{BB962C8B-B14F-4D97-AF65-F5344CB8AC3E}">
        <p14:creationId xmlns:p14="http://schemas.microsoft.com/office/powerpoint/2010/main" val="291783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6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9144000" cy="6858000"/>
          </a:xfrm>
          <a:prstGeom prst="rect">
            <a:avLst/>
          </a:prstGeom>
        </p:spPr>
      </p:pic>
      <p:pic>
        <p:nvPicPr>
          <p:cNvPr id="75" name="Picture 74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8333"/>
            <a:ext cx="4800600" cy="185701"/>
          </a:xfrm>
          <a:prstGeom prst="rect">
            <a:avLst/>
          </a:prstGeom>
        </p:spPr>
      </p:pic>
      <p:sp>
        <p:nvSpPr>
          <p:cNvPr id="77" name="Rectangle 7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162908"/>
            <a:ext cx="4808806" cy="25321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59" y="2152982"/>
            <a:ext cx="3607117" cy="2552035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403231"/>
            <a:ext cx="3894705" cy="2133600"/>
          </a:xfrm>
        </p:spPr>
        <p:txBody>
          <a:bodyPr anchor="ctr">
            <a:normAutofit/>
          </a:bodyPr>
          <a:lstStyle/>
          <a:p>
            <a:r>
              <a:rPr lang="en-US" sz="4100"/>
              <a:t>Native American Creation Myths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2" y="4831173"/>
            <a:ext cx="3894705" cy="1117687"/>
          </a:xfrm>
        </p:spPr>
        <p:txBody>
          <a:bodyPr>
            <a:normAutofit/>
          </a:bodyPr>
          <a:lstStyle/>
          <a:p>
            <a:r>
              <a:rPr lang="en-US" b="1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8910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61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2" name="Picture 1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7828359" cy="321164"/>
          </a:xfrm>
          <a:prstGeom prst="rect">
            <a:avLst/>
          </a:prstGeom>
        </p:spPr>
      </p:pic>
      <p:pic>
        <p:nvPicPr>
          <p:cNvPr id="14" name="Picture 13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971234"/>
            <a:ext cx="1202248" cy="144270"/>
          </a:xfrm>
          <a:prstGeom prst="rect">
            <a:avLst/>
          </a:prstGeom>
        </p:spPr>
      </p:pic>
      <p:pic>
        <p:nvPicPr>
          <p:cNvPr id="16" name="Picture 15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5714"/>
            <a:ext cx="7828359" cy="321164"/>
          </a:xfrm>
          <a:prstGeom prst="rect">
            <a:avLst/>
          </a:prstGeom>
        </p:spPr>
      </p:pic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2116667"/>
            <a:ext cx="782955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609600"/>
            <a:ext cx="7828359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41752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Define…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437831"/>
            <a:ext cx="7319309" cy="31503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rgbClr val="FFFFFF"/>
                </a:solidFill>
                <a:latin typeface="+mj-lt"/>
              </a:rPr>
              <a:t>Literature</a:t>
            </a:r>
          </a:p>
          <a:p>
            <a:endParaRPr lang="en-US" sz="3200" dirty="0">
              <a:solidFill>
                <a:srgbClr val="FFFFFF"/>
              </a:solidFill>
              <a:latin typeface="+mj-lt"/>
            </a:endParaRPr>
          </a:p>
          <a:p>
            <a:r>
              <a:rPr lang="en-US" sz="3200" dirty="0">
                <a:solidFill>
                  <a:srgbClr val="FFFFFF"/>
                </a:solidFill>
                <a:latin typeface="+mj-lt"/>
              </a:rPr>
              <a:t>Does something need to be written down in order to be literature? </a:t>
            </a:r>
          </a:p>
          <a:p>
            <a:r>
              <a:rPr lang="en-US" sz="3200" dirty="0">
                <a:solidFill>
                  <a:srgbClr val="FFFFFF"/>
                </a:solidFill>
                <a:latin typeface="+mj-lt"/>
              </a:rPr>
              <a:t>Does the kind of oral storytelling that you just engaged in count as literature? </a:t>
            </a:r>
            <a:r>
              <a:rPr lang="en-US" sz="3200" b="1" u="sng" dirty="0">
                <a:solidFill>
                  <a:srgbClr val="FFFFFF"/>
                </a:solidFill>
                <a:latin typeface="+mj-lt"/>
              </a:rPr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92434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7210396" cy="1080938"/>
          </a:xfrm>
        </p:spPr>
        <p:txBody>
          <a:bodyPr>
            <a:normAutofit/>
          </a:bodyPr>
          <a:lstStyle/>
          <a:p>
            <a:r>
              <a:rPr lang="en-US" dirty="0"/>
              <a:t>The American Story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326290"/>
              </p:ext>
            </p:extLst>
          </p:nvPr>
        </p:nvGraphicFramePr>
        <p:xfrm>
          <a:off x="510777" y="2336800"/>
          <a:ext cx="812298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59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71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724402"/>
            <a:ext cx="9144000" cy="51335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8242906" cy="1080938"/>
          </a:xfrm>
        </p:spPr>
        <p:txBody>
          <a:bodyPr/>
          <a:lstStyle/>
          <a:p>
            <a:r>
              <a:rPr lang="en-US" i="1" dirty="0" smtClean="0"/>
              <a:t>American Literature </a:t>
            </a:r>
            <a:r>
              <a:rPr lang="en-US" dirty="0" smtClean="0"/>
              <a:t>textbook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843982" cy="3599316"/>
          </a:xfrm>
        </p:spPr>
        <p:txBody>
          <a:bodyPr anchor="t">
            <a:noAutofit/>
          </a:bodyPr>
          <a:lstStyle/>
          <a:p>
            <a:r>
              <a:rPr lang="en-US" sz="3200" dirty="0" smtClean="0">
                <a:latin typeface="+mj-lt"/>
              </a:rPr>
              <a:t>Turn </a:t>
            </a:r>
            <a:r>
              <a:rPr lang="en-US" sz="3200" dirty="0">
                <a:latin typeface="+mj-lt"/>
              </a:rPr>
              <a:t>to </a:t>
            </a:r>
            <a:r>
              <a:rPr lang="en-US" sz="3200" b="1" dirty="0">
                <a:latin typeface="+mj-lt"/>
              </a:rPr>
              <a:t>page 38</a:t>
            </a:r>
          </a:p>
          <a:p>
            <a:r>
              <a:rPr lang="en-US" sz="3200" dirty="0">
                <a:latin typeface="+mj-lt"/>
              </a:rPr>
              <a:t>As a table group, you will be reading “</a:t>
            </a:r>
            <a:r>
              <a:rPr lang="en-US" sz="3200" b="1" dirty="0">
                <a:latin typeface="+mj-lt"/>
              </a:rPr>
              <a:t>The World on the Turtle’s Back</a:t>
            </a:r>
            <a:r>
              <a:rPr lang="en-US" sz="3200" dirty="0">
                <a:latin typeface="+mj-lt"/>
              </a:rPr>
              <a:t>”</a:t>
            </a:r>
          </a:p>
          <a:p>
            <a:r>
              <a:rPr lang="en-US" sz="3200" dirty="0">
                <a:latin typeface="+mj-lt"/>
              </a:rPr>
              <a:t>Each person at the table will take turns reading. If you are not reading, you are either </a:t>
            </a:r>
            <a:r>
              <a:rPr lang="en-US" sz="3200" b="1" dirty="0">
                <a:latin typeface="+mj-lt"/>
              </a:rPr>
              <a:t>Listening </a:t>
            </a:r>
            <a:r>
              <a:rPr lang="en-US" sz="3200" dirty="0">
                <a:latin typeface="+mj-lt"/>
              </a:rPr>
              <a:t>or </a:t>
            </a:r>
            <a:r>
              <a:rPr lang="en-US" sz="3200" b="1" dirty="0">
                <a:latin typeface="+mj-lt"/>
              </a:rPr>
              <a:t>Illustrating</a:t>
            </a:r>
          </a:p>
        </p:txBody>
      </p:sp>
    </p:spTree>
    <p:extLst>
      <p:ext uri="{BB962C8B-B14F-4D97-AF65-F5344CB8AC3E}">
        <p14:creationId xmlns:p14="http://schemas.microsoft.com/office/powerpoint/2010/main" val="174239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161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89224" y="0"/>
            <a:ext cx="255477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59089"/>
            <a:ext cx="6830522" cy="321164"/>
          </a:xfrm>
          <a:prstGeom prst="rect">
            <a:avLst/>
          </a:prstGeom>
        </p:spPr>
      </p:pic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609600"/>
            <a:ext cx="6830523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28"/>
            <a:ext cx="5596383" cy="10809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Discuss w/notes…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0" y="2336873"/>
            <a:ext cx="8347433" cy="4368727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Initial reactions?</a:t>
            </a:r>
          </a:p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What was the main message of the reading? </a:t>
            </a:r>
          </a:p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Based on what you read, what does this society value? What are their beliefs?</a:t>
            </a:r>
          </a:p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Which of these tasks did you enjoy the most? Why?</a:t>
            </a:r>
          </a:p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What is the value of oral tradition? Written tradition? Is one of these more powerful, and why?</a:t>
            </a:r>
          </a:p>
          <a:p>
            <a:pPr marL="114300" indent="0"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 Myths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62" y="2336873"/>
            <a:ext cx="8850283" cy="359931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Purpose?</a:t>
            </a:r>
          </a:p>
          <a:p>
            <a:pPr lvl="1"/>
            <a:r>
              <a:rPr lang="en-US" sz="2400" dirty="0"/>
              <a:t>Symbolic narrative for how the world began and how people came to inhabit it</a:t>
            </a:r>
          </a:p>
          <a:p>
            <a:pPr lvl="1"/>
            <a:r>
              <a:rPr lang="en-US" sz="2400" dirty="0"/>
              <a:t>To demonstrate and convey some of the </a:t>
            </a:r>
            <a:r>
              <a:rPr 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and ideals </a:t>
            </a:r>
            <a:r>
              <a:rPr lang="en-US" sz="2400" dirty="0"/>
              <a:t>of that community</a:t>
            </a:r>
          </a:p>
          <a:p>
            <a:endParaRPr lang="en-US" sz="1000" dirty="0"/>
          </a:p>
          <a:p>
            <a:pPr marL="11430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Elements of a Creation Myth:</a:t>
            </a:r>
          </a:p>
          <a:p>
            <a:pPr lvl="1"/>
            <a:r>
              <a:rPr lang="en-US" sz="2400" dirty="0"/>
              <a:t>Blending of fantasy and reality</a:t>
            </a:r>
          </a:p>
          <a:p>
            <a:pPr lvl="1"/>
            <a:r>
              <a:rPr lang="en-US" sz="2400" dirty="0"/>
              <a:t>Not supposed to be literal, but convey the philosophy of the community</a:t>
            </a:r>
          </a:p>
          <a:p>
            <a:pPr lvl="1"/>
            <a:r>
              <a:rPr lang="en-US" sz="2400" dirty="0"/>
              <a:t>Symbolism through animals, nature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02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Creation of Skyline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305800" cy="4296683"/>
          </a:xfrm>
          <a:solidFill>
            <a:srgbClr val="FFFFFF">
              <a:alpha val="69804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2"/>
                </a:solidFill>
              </a:rPr>
              <a:t>Skyline High School is a relatively new school, but just how did it come into being?</a:t>
            </a:r>
          </a:p>
          <a:p>
            <a:pPr marL="114300" indent="0" algn="ctr">
              <a:buNone/>
            </a:pP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group, you must come up with your own creation myth for Skyline!</a:t>
            </a:r>
          </a:p>
          <a:p>
            <a:r>
              <a:rPr lang="en-US" i="1" dirty="0">
                <a:solidFill>
                  <a:schemeClr val="bg2"/>
                </a:solidFill>
              </a:rPr>
              <a:t>Your creation myth must </a:t>
            </a:r>
          </a:p>
          <a:p>
            <a:pPr lvl="1"/>
            <a:r>
              <a:rPr lang="en-US" sz="2400" dirty="0">
                <a:solidFill>
                  <a:schemeClr val="bg2"/>
                </a:solidFill>
              </a:rPr>
              <a:t>Blend elements of fantasy and reality</a:t>
            </a:r>
          </a:p>
          <a:p>
            <a:pPr lvl="1"/>
            <a:r>
              <a:rPr lang="en-US" sz="2400" dirty="0">
                <a:solidFill>
                  <a:schemeClr val="bg2"/>
                </a:solidFill>
              </a:rPr>
              <a:t>Demonstrate the </a:t>
            </a:r>
            <a:r>
              <a:rPr lang="en-US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en-US" sz="2400" dirty="0">
                <a:solidFill>
                  <a:schemeClr val="bg2"/>
                </a:solidFill>
              </a:rPr>
              <a:t> that you think the Skyline community holds</a:t>
            </a:r>
          </a:p>
          <a:p>
            <a:pPr lvl="1"/>
            <a:r>
              <a:rPr lang="en-US" sz="2400" dirty="0">
                <a:solidFill>
                  <a:schemeClr val="bg2"/>
                </a:solidFill>
              </a:rPr>
              <a:t>Contain some sort of conflict &amp; resolution that follows the traditional story arc (beginning, middle, end)</a:t>
            </a:r>
          </a:p>
          <a:p>
            <a:pPr lvl="1"/>
            <a:r>
              <a:rPr lang="en-US" sz="2400" dirty="0">
                <a:solidFill>
                  <a:schemeClr val="bg2"/>
                </a:solidFill>
              </a:rPr>
              <a:t>Be accompanied by a </a:t>
            </a:r>
            <a:r>
              <a:rPr lang="en-US" sz="24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interpretation </a:t>
            </a:r>
            <a:r>
              <a:rPr lang="en-US" sz="2400" dirty="0">
                <a:solidFill>
                  <a:schemeClr val="bg2"/>
                </a:solidFill>
              </a:rPr>
              <a:t>(symbol) for your myth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9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177</TotalTime>
  <Words>386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Berlin</vt:lpstr>
      <vt:lpstr>As you settle in…</vt:lpstr>
      <vt:lpstr>Native American Creation Myths</vt:lpstr>
      <vt:lpstr>Define…</vt:lpstr>
      <vt:lpstr>The American Story</vt:lpstr>
      <vt:lpstr>American Literature textbook reading</vt:lpstr>
      <vt:lpstr>Discuss w/notes…</vt:lpstr>
      <vt:lpstr>Creation Myths</vt:lpstr>
      <vt:lpstr>The Creation of Skyline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Fowler</dc:creator>
  <cp:lastModifiedBy>Windows User</cp:lastModifiedBy>
  <cp:revision>22</cp:revision>
  <dcterms:created xsi:type="dcterms:W3CDTF">2015-09-03T04:34:42Z</dcterms:created>
  <dcterms:modified xsi:type="dcterms:W3CDTF">2017-09-12T14:41:12Z</dcterms:modified>
</cp:coreProperties>
</file>