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EF235-86D5-4DA9-995D-2322F7B3DA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E6F2C-ADE0-4AF1-9453-027C19F8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8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800" dirty="0" smtClean="0">
                <a:solidFill>
                  <a:schemeClr val="bg1"/>
                </a:solidFill>
                <a:effectLst/>
              </a:rPr>
              <a:t>Examples might include cleaning your room, taking out the trash, or starting a really challenging report. 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effectLst/>
              </a:rPr>
              <a:t>You might also feel less motivated to do something when you’re not feeling your best, especially if you are tired, sick, or just in a bad mood.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E6F2C-ADE0-4AF1-9453-027C19F862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November 13th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0" y="1040633"/>
            <a:ext cx="8697456" cy="2139851"/>
          </a:xfrm>
          <a:prstGeom prst="wave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Please put your phones away.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Pick up your notebook from your folder.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Working Towards Your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Know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your own personal goal so you can work towards accomplishing it.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When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 have a written goal, you are much more likely to achieve that aspiration.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r>
              <a:rPr lang="en-US" dirty="0"/>
              <a:t>Boosting Your 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You </a:t>
            </a:r>
            <a:r>
              <a:rPr lang="en-US" sz="4000" dirty="0">
                <a:solidFill>
                  <a:schemeClr val="bg1"/>
                </a:solidFill>
                <a:effectLst/>
              </a:rPr>
              <a:t>have to find ways to improve your mood in order to increase your motivation.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If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 don’t feel your best, you’re more likely not to DO your best either.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7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Giving </a:t>
            </a:r>
            <a:r>
              <a:rPr lang="en-US" dirty="0"/>
              <a:t>Yourself </a:t>
            </a:r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41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Sometimes </a:t>
            </a:r>
            <a:r>
              <a:rPr lang="en-US" sz="4000" dirty="0">
                <a:solidFill>
                  <a:schemeClr val="bg1"/>
                </a:solidFill>
                <a:effectLst/>
              </a:rPr>
              <a:t>just giving yourself a small incentive, like time for a videogame, television show, or time with friends, can help you accomplish what you need to.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Giving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yourself a reward is a simple thing to do.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Starting </a:t>
            </a:r>
            <a:r>
              <a:rPr lang="en-US" dirty="0"/>
              <a:t>with Just 1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21" y="2336873"/>
            <a:ext cx="10919012" cy="3979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Sometimes </a:t>
            </a:r>
            <a:r>
              <a:rPr lang="en-US" sz="4000" dirty="0">
                <a:solidFill>
                  <a:schemeClr val="bg1"/>
                </a:solidFill>
                <a:effectLst/>
              </a:rPr>
              <a:t>getting started is the hardest part.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Make </a:t>
            </a:r>
            <a:r>
              <a:rPr lang="en-US" sz="4000" dirty="0">
                <a:solidFill>
                  <a:schemeClr val="bg1"/>
                </a:solidFill>
                <a:effectLst/>
              </a:rPr>
              <a:t>a list and choose just one thing to start.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Once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 accomplish that, it will be much easier to keep going with your assignment or task.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 Using </a:t>
            </a:r>
            <a:r>
              <a:rPr lang="en-US" dirty="0"/>
              <a:t>Reminders &amp; Cues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</a:rPr>
              <a:t>Give </a:t>
            </a:r>
            <a:r>
              <a:rPr lang="en-US" sz="4400" dirty="0">
                <a:solidFill>
                  <a:schemeClr val="bg1"/>
                </a:solidFill>
                <a:effectLst/>
              </a:rPr>
              <a:t>yourself reminders and cues that will help cue your brain to get going.  </a:t>
            </a:r>
            <a:endParaRPr lang="en-US" sz="44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</a:rPr>
              <a:t>Reminders </a:t>
            </a:r>
            <a:r>
              <a:rPr lang="en-US" sz="4400" dirty="0">
                <a:solidFill>
                  <a:schemeClr val="bg1"/>
                </a:solidFill>
                <a:effectLst/>
              </a:rPr>
              <a:t>can be on paper, electronic, or even a verbal reminder by a parent or friend.</a:t>
            </a:r>
          </a:p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 Not </a:t>
            </a:r>
            <a:r>
              <a:rPr lang="en-US" dirty="0"/>
              <a:t>Letting Failure Derail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77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It’s common </a:t>
            </a:r>
            <a:r>
              <a:rPr lang="en-US" sz="4000" dirty="0">
                <a:solidFill>
                  <a:schemeClr val="bg1"/>
                </a:solidFill>
                <a:effectLst/>
              </a:rPr>
              <a:t>to feel crumby if you don’t do well at something.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However</a:t>
            </a:r>
            <a:r>
              <a:rPr lang="en-US" sz="4000" dirty="0">
                <a:solidFill>
                  <a:schemeClr val="bg1"/>
                </a:solidFill>
                <a:effectLst/>
              </a:rPr>
              <a:t>, failure shouldn’t stop you from achieving your goals.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Find </a:t>
            </a:r>
            <a:r>
              <a:rPr lang="en-US" sz="4000" dirty="0">
                <a:solidFill>
                  <a:schemeClr val="bg1"/>
                </a:solidFill>
                <a:effectLst/>
              </a:rPr>
              <a:t>a way to “get over” your failure and move on to what you are working towards.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 Staying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Keeping </a:t>
            </a:r>
            <a:r>
              <a:rPr lang="en-US" sz="4000" dirty="0">
                <a:solidFill>
                  <a:schemeClr val="bg1"/>
                </a:solidFill>
                <a:effectLst/>
              </a:rPr>
              <a:t>a positive attitude and thinking pattern definitely helps you stay motivated.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Being </a:t>
            </a:r>
            <a:r>
              <a:rPr lang="en-US" sz="4000" dirty="0">
                <a:solidFill>
                  <a:schemeClr val="bg1"/>
                </a:solidFill>
                <a:effectLst/>
              </a:rPr>
              <a:t>negative really does the exact opposite.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8) Enjoying </a:t>
            </a:r>
            <a:r>
              <a:rPr lang="en-US" dirty="0"/>
              <a:t>Your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Take </a:t>
            </a:r>
            <a:r>
              <a:rPr lang="en-US" sz="4000" dirty="0">
                <a:solidFill>
                  <a:schemeClr val="bg1"/>
                </a:solidFill>
                <a:effectLst/>
              </a:rPr>
              <a:t>time to feel good about completing your goals.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If </a:t>
            </a:r>
            <a:r>
              <a:rPr lang="en-US" sz="4000" dirty="0">
                <a:solidFill>
                  <a:schemeClr val="bg1"/>
                </a:solidFill>
                <a:effectLst/>
              </a:rPr>
              <a:t>you skip this step, you’ll never learn to be truly satisfied when you accomplish something.  </a:t>
            </a:r>
            <a:endParaRPr lang="en-US" sz="4000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</a:rPr>
              <a:t>It’s </a:t>
            </a:r>
            <a:r>
              <a:rPr lang="en-US" sz="4000" dirty="0">
                <a:solidFill>
                  <a:schemeClr val="bg1"/>
                </a:solidFill>
                <a:effectLst/>
              </a:rPr>
              <a:t>important!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94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Motivation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274612" cy="41824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effectLst/>
              </a:rPr>
              <a:t>It’s the drive that helps us do what we need to do!  </a:t>
            </a:r>
            <a:endParaRPr lang="en-US" sz="32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  <a:effectLst/>
              </a:rPr>
              <a:t>When </a:t>
            </a:r>
            <a:r>
              <a:rPr lang="en-US" sz="2800" dirty="0">
                <a:solidFill>
                  <a:schemeClr val="bg1"/>
                </a:solidFill>
                <a:effectLst/>
              </a:rPr>
              <a:t>you have a high level of motivation, you can accomplish a task quickly and efficiently.  </a:t>
            </a:r>
            <a:endParaRPr lang="en-US" sz="28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  <a:effectLst/>
              </a:rPr>
              <a:t>When </a:t>
            </a:r>
            <a:r>
              <a:rPr lang="en-US" sz="2800" dirty="0">
                <a:solidFill>
                  <a:schemeClr val="bg1"/>
                </a:solidFill>
                <a:effectLst/>
              </a:rPr>
              <a:t>you’re feeling particularly unmotivated, though, finishing that same task can be extremely difficult and time-consuming.</a:t>
            </a:r>
          </a:p>
          <a:p>
            <a:r>
              <a:rPr lang="en-US" sz="3200" dirty="0">
                <a:solidFill>
                  <a:schemeClr val="bg1"/>
                </a:solidFill>
                <a:effectLst/>
              </a:rPr>
              <a:t>When are some times that you felt highly motivated to do something?</a:t>
            </a:r>
          </a:p>
          <a:p>
            <a:r>
              <a:rPr lang="en-US" sz="3200" dirty="0">
                <a:solidFill>
                  <a:schemeClr val="bg1"/>
                </a:solidFill>
                <a:effectLst/>
              </a:rPr>
              <a:t>How could increasing your level of motivation help you both now and in the future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>?</a:t>
            </a:r>
            <a:endParaRPr lang="en-US" sz="32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7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You’re Not Motivated?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 experiences a lack of motivation sometimes.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321" y="2336873"/>
            <a:ext cx="11325412" cy="404699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/>
              </a:rPr>
              <a:t>It’s </a:t>
            </a:r>
            <a:r>
              <a:rPr lang="en-US" sz="3200" dirty="0">
                <a:solidFill>
                  <a:schemeClr val="bg1"/>
                </a:solidFill>
                <a:effectLst/>
              </a:rPr>
              <a:t>normal to feel less motivated to do something you don’t like to do.  </a:t>
            </a:r>
            <a:endParaRPr lang="en-US" sz="3200" dirty="0" smtClean="0">
              <a:solidFill>
                <a:schemeClr val="bg1"/>
              </a:solidFill>
              <a:effectLst/>
            </a:endParaRPr>
          </a:p>
          <a:p>
            <a:r>
              <a:rPr lang="en-US" sz="3200" dirty="0" smtClean="0">
                <a:solidFill>
                  <a:schemeClr val="bg1"/>
                </a:solidFill>
                <a:effectLst/>
              </a:rPr>
              <a:t>When are you the least motivated?</a:t>
            </a:r>
          </a:p>
          <a:p>
            <a:r>
              <a:rPr lang="en-US" sz="3200" dirty="0" smtClean="0">
                <a:solidFill>
                  <a:schemeClr val="bg1"/>
                </a:solidFill>
                <a:effectLst/>
              </a:rPr>
              <a:t>These are all normal and everyone goes through those up and downs with motivation.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8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49" y="3141383"/>
            <a:ext cx="10415284" cy="1090788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Having a lack of motivation can be a problem, though, if you are not </a:t>
            </a:r>
            <a:r>
              <a:rPr lang="en-US" dirty="0" smtClean="0"/>
              <a:t>finishing </a:t>
            </a:r>
            <a:r>
              <a:rPr lang="en-US" dirty="0"/>
              <a:t>the task you need to do.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StudentA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467" y="2116740"/>
            <a:ext cx="11819466" cy="435179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Let’s </a:t>
            </a:r>
            <a:r>
              <a:rPr lang="en-US" sz="2800" dirty="0">
                <a:solidFill>
                  <a:schemeClr val="bg1"/>
                </a:solidFill>
                <a:effectLst/>
              </a:rPr>
              <a:t>say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StudentA</a:t>
            </a:r>
            <a:r>
              <a:rPr lang="en-US" sz="2800" dirty="0">
                <a:solidFill>
                  <a:schemeClr val="bg1"/>
                </a:solidFill>
                <a:effectLst/>
              </a:rPr>
              <a:t> has a term paper due in two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weeks.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The </a:t>
            </a:r>
            <a:r>
              <a:rPr lang="en-US" sz="2400" dirty="0">
                <a:solidFill>
                  <a:schemeClr val="bg1"/>
                </a:solidFill>
                <a:effectLst/>
              </a:rPr>
              <a:t>first few days maybe he’s/she’s not supermotivated because he was sick.  </a:t>
            </a:r>
            <a:endParaRPr lang="en-US" sz="2400" dirty="0" smtClean="0">
              <a:solidFill>
                <a:schemeClr val="bg1"/>
              </a:solidFill>
              <a:effectLst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In </a:t>
            </a:r>
            <a:r>
              <a:rPr lang="en-US" sz="2800" dirty="0">
                <a:solidFill>
                  <a:schemeClr val="bg1"/>
                </a:solidFill>
                <a:effectLst/>
              </a:rPr>
              <a:t>after two days,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StudentA</a:t>
            </a:r>
            <a:r>
              <a:rPr lang="en-US" sz="2800" dirty="0">
                <a:solidFill>
                  <a:schemeClr val="bg1"/>
                </a:solidFill>
                <a:effectLst/>
              </a:rPr>
              <a:t> can pull himself/herself together and start his/her term paper, things will probably be fine.  </a:t>
            </a:r>
            <a:endParaRPr lang="en-US" sz="2800" dirty="0" smtClean="0">
              <a:solidFill>
                <a:schemeClr val="bg1"/>
              </a:solidFill>
              <a:effectLst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But </a:t>
            </a:r>
            <a:r>
              <a:rPr lang="en-US" sz="2400" dirty="0">
                <a:solidFill>
                  <a:schemeClr val="bg1"/>
                </a:solidFill>
                <a:effectLst/>
              </a:rPr>
              <a:t>what if </a:t>
            </a:r>
            <a:r>
              <a:rPr lang="en-US" sz="2400" dirty="0" err="1">
                <a:solidFill>
                  <a:schemeClr val="bg1"/>
                </a:solidFill>
                <a:effectLst/>
              </a:rPr>
              <a:t>StudentA</a:t>
            </a:r>
            <a:r>
              <a:rPr lang="en-US" sz="2400" dirty="0">
                <a:solidFill>
                  <a:schemeClr val="bg1"/>
                </a:solidFill>
                <a:effectLst/>
              </a:rPr>
              <a:t> never regains his/her motivation to start or finish the term paper?  </a:t>
            </a:r>
            <a:endParaRPr lang="en-US" sz="2400" dirty="0" smtClean="0">
              <a:solidFill>
                <a:schemeClr val="bg1"/>
              </a:solidFill>
              <a:effectLst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That </a:t>
            </a:r>
            <a:r>
              <a:rPr lang="en-US" sz="2800" dirty="0">
                <a:solidFill>
                  <a:schemeClr val="bg1"/>
                </a:solidFill>
                <a:effectLst/>
              </a:rPr>
              <a:t>is when it could be very </a:t>
            </a:r>
            <a:r>
              <a:rPr lang="en-US" sz="2800" dirty="0" smtClean="0">
                <a:solidFill>
                  <a:schemeClr val="bg1"/>
                </a:solidFill>
                <a:effectLst/>
              </a:rPr>
              <a:t>bad </a:t>
            </a:r>
            <a:r>
              <a:rPr lang="en-US" sz="2800" dirty="0">
                <a:solidFill>
                  <a:schemeClr val="bg1"/>
                </a:solidFill>
                <a:effectLst/>
              </a:rPr>
              <a:t>for </a:t>
            </a:r>
            <a:r>
              <a:rPr lang="en-US" sz="2800" dirty="0" err="1">
                <a:solidFill>
                  <a:schemeClr val="bg1"/>
                </a:solidFill>
                <a:effectLst/>
              </a:rPr>
              <a:t>StudentA</a:t>
            </a:r>
            <a:r>
              <a:rPr lang="en-US" sz="2800" dirty="0">
                <a:solidFill>
                  <a:schemeClr val="bg1"/>
                </a:solidFill>
                <a:effectLst/>
              </a:rPr>
              <a:t>.  </a:t>
            </a:r>
            <a:endParaRPr lang="en-US" sz="2800" dirty="0" smtClean="0">
              <a:solidFill>
                <a:schemeClr val="bg1"/>
              </a:solidFill>
              <a:effectLst/>
            </a:endParaRPr>
          </a:p>
          <a:p>
            <a:pPr lvl="2"/>
            <a:r>
              <a:rPr lang="en-US" sz="2000" dirty="0" smtClean="0">
                <a:solidFill>
                  <a:schemeClr val="bg1"/>
                </a:solidFill>
                <a:effectLst/>
              </a:rPr>
              <a:t>He/she </a:t>
            </a:r>
            <a:r>
              <a:rPr lang="en-US" sz="2000" dirty="0">
                <a:solidFill>
                  <a:schemeClr val="bg1"/>
                </a:solidFill>
                <a:effectLst/>
              </a:rPr>
              <a:t>could score a 0%, </a:t>
            </a:r>
            <a:endParaRPr lang="en-US" sz="2000" dirty="0">
              <a:solidFill>
                <a:schemeClr val="bg1"/>
              </a:solidFill>
              <a:effectLst/>
            </a:endParaRPr>
          </a:p>
          <a:p>
            <a:pPr lvl="2"/>
            <a:r>
              <a:rPr lang="en-US" sz="2000" dirty="0" smtClean="0">
                <a:solidFill>
                  <a:schemeClr val="bg1"/>
                </a:solidFill>
                <a:effectLst/>
              </a:rPr>
              <a:t>not </a:t>
            </a:r>
            <a:r>
              <a:rPr lang="en-US" sz="2000" dirty="0">
                <a:solidFill>
                  <a:schemeClr val="bg1"/>
                </a:solidFill>
                <a:effectLst/>
              </a:rPr>
              <a:t>get any extension from the teacher, 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pPr lvl="2"/>
            <a:r>
              <a:rPr lang="en-US" sz="2000" dirty="0" smtClean="0">
                <a:solidFill>
                  <a:schemeClr val="bg1"/>
                </a:solidFill>
                <a:effectLst/>
              </a:rPr>
              <a:t>and </a:t>
            </a:r>
            <a:r>
              <a:rPr lang="en-US" sz="2000" dirty="0">
                <a:solidFill>
                  <a:schemeClr val="bg1"/>
                </a:solidFill>
                <a:effectLst/>
              </a:rPr>
              <a:t>possibly end up failing the entire class.  </a:t>
            </a:r>
            <a:endParaRPr lang="en-US" sz="2000" dirty="0" smtClean="0">
              <a:solidFill>
                <a:schemeClr val="bg1"/>
              </a:solidFill>
              <a:effectLst/>
            </a:endParaRP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That </a:t>
            </a:r>
            <a:r>
              <a:rPr lang="en-US" sz="2800" dirty="0">
                <a:solidFill>
                  <a:schemeClr val="bg1"/>
                </a:solidFill>
                <a:effectLst/>
              </a:rPr>
              <a:t>is how a serious lack of motivation can be trouble.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917332"/>
            <a:ext cx="10175649" cy="1080938"/>
          </a:xfrm>
        </p:spPr>
        <p:txBody>
          <a:bodyPr>
            <a:noAutofit/>
          </a:bodyPr>
          <a:lstStyle/>
          <a:p>
            <a:r>
              <a:rPr lang="en-US" sz="2800" dirty="0"/>
              <a:t>Review each scenario below.  Identify how each person’s lack of </a:t>
            </a:r>
            <a:r>
              <a:rPr lang="en-US" sz="2800" dirty="0" smtClean="0"/>
              <a:t>motivation </a:t>
            </a:r>
            <a:r>
              <a:rPr lang="en-US" sz="2800" dirty="0"/>
              <a:t>could negatively impact them.  Consider what the consequences might be.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082873"/>
            <a:ext cx="9411946" cy="457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Strategies </a:t>
            </a:r>
            <a:r>
              <a:rPr lang="en-US" dirty="0"/>
              <a:t>for </a:t>
            </a: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chemeClr val="bg1"/>
                </a:solidFill>
                <a:effectLst/>
              </a:rPr>
              <a:t>Everyone need strategies to help boost their motivation.  </a:t>
            </a:r>
            <a:endParaRPr lang="en-US" sz="4000" i="1" dirty="0" smtClean="0">
              <a:solidFill>
                <a:schemeClr val="bg1"/>
              </a:solidFill>
              <a:effectLst/>
            </a:endParaRPr>
          </a:p>
          <a:p>
            <a:pPr marL="0" indent="0" algn="ctr">
              <a:buNone/>
            </a:pPr>
            <a:r>
              <a:rPr lang="en-US" sz="4000" i="1" dirty="0" smtClean="0">
                <a:solidFill>
                  <a:schemeClr val="bg1"/>
                </a:solidFill>
                <a:effectLst/>
              </a:rPr>
              <a:t>Having </a:t>
            </a:r>
            <a:r>
              <a:rPr lang="en-US" sz="4000" i="1" dirty="0">
                <a:solidFill>
                  <a:schemeClr val="bg1"/>
                </a:solidFill>
                <a:effectLst/>
              </a:rPr>
              <a:t>ways to increase your motivation can help you get your tasks and responsibilities done.  </a:t>
            </a:r>
          </a:p>
          <a:p>
            <a:pPr algn="ctr"/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5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</TotalTime>
  <Words>713</Words>
  <Application>Microsoft Office PowerPoint</Application>
  <PresentationFormat>Widescreen</PresentationFormat>
  <Paragraphs>60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Berlin</vt:lpstr>
      <vt:lpstr>Motivation</vt:lpstr>
      <vt:lpstr>Why is Motivation so Important?</vt:lpstr>
      <vt:lpstr>What Happens if You’re Not Motivated?</vt:lpstr>
      <vt:lpstr>Everyone experiences a lack of motivation sometimes.</vt:lpstr>
      <vt:lpstr>Having a lack of motivation can be a problem, though, if you are not finishing the task you need to do. </vt:lpstr>
      <vt:lpstr>StudentA Example</vt:lpstr>
      <vt:lpstr>Review each scenario below.  Identify how each person’s lack of motivation could negatively impact them.  Consider what the consequences might be. </vt:lpstr>
      <vt:lpstr>Eight Strategies for Motivation</vt:lpstr>
      <vt:lpstr>PowerPoint Presentation</vt:lpstr>
      <vt:lpstr>1) Working Towards Your Goal</vt:lpstr>
      <vt:lpstr>2) Boosting Your Mood</vt:lpstr>
      <vt:lpstr>3) Giving Yourself Incentives</vt:lpstr>
      <vt:lpstr>4) Starting with Just 1 Thing</vt:lpstr>
      <vt:lpstr>5) Using Reminders &amp; Cues</vt:lpstr>
      <vt:lpstr>6) Not Letting Failure Derail You</vt:lpstr>
      <vt:lpstr>7) Staying Positive</vt:lpstr>
      <vt:lpstr>8) Enjoying Your Success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Boas, Christy    SHS-Staff</dc:creator>
  <cp:lastModifiedBy>Boas, Christy    SHS-Staff</cp:lastModifiedBy>
  <cp:revision>3</cp:revision>
  <dcterms:created xsi:type="dcterms:W3CDTF">2017-11-13T21:20:07Z</dcterms:created>
  <dcterms:modified xsi:type="dcterms:W3CDTF">2017-11-13T21:39:48Z</dcterms:modified>
</cp:coreProperties>
</file>